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46"/>
  </p:notesMasterIdLst>
  <p:sldIdLst>
    <p:sldId id="256" r:id="rId2"/>
    <p:sldId id="270" r:id="rId3"/>
    <p:sldId id="269" r:id="rId4"/>
    <p:sldId id="262" r:id="rId5"/>
    <p:sldId id="263" r:id="rId6"/>
    <p:sldId id="264" r:id="rId7"/>
    <p:sldId id="258" r:id="rId8"/>
    <p:sldId id="265" r:id="rId9"/>
    <p:sldId id="271" r:id="rId10"/>
    <p:sldId id="259" r:id="rId11"/>
    <p:sldId id="260" r:id="rId12"/>
    <p:sldId id="267" r:id="rId13"/>
    <p:sldId id="261" r:id="rId14"/>
    <p:sldId id="266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303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</p:sldIdLst>
  <p:sldSz cx="12192000" cy="6858000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3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68954C-601D-4A87-8A05-754A83B95FD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EE0AD80D-060E-426C-9B13-DCE290E0FED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1" u="none" strike="noStrike" cap="none" normalizeH="0" baseline="0" dirty="0" smtClean="0">
              <a:ln>
                <a:noFill/>
              </a:ln>
              <a:solidFill>
                <a:srgbClr val="99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Родительское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1" u="none" strike="noStrike" cap="none" normalizeH="0" baseline="0" dirty="0" smtClean="0">
              <a:ln>
                <a:noFill/>
              </a:ln>
              <a:solidFill>
                <a:srgbClr val="99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собрание</a:t>
          </a:r>
        </a:p>
      </dgm:t>
    </dgm:pt>
    <dgm:pt modelId="{CE27C7EB-E382-48E4-86BD-06A62EBC42A3}" type="parTrans" cxnId="{CB240B86-ECF5-40E8-B805-6B9DD81B0005}">
      <dgm:prSet/>
      <dgm:spPr/>
      <dgm:t>
        <a:bodyPr/>
        <a:lstStyle/>
        <a:p>
          <a:endParaRPr lang="ru-RU"/>
        </a:p>
      </dgm:t>
    </dgm:pt>
    <dgm:pt modelId="{32C5F67C-FEAB-451E-9840-CE0E9F1A5621}" type="sibTrans" cxnId="{CB240B86-ECF5-40E8-B805-6B9DD81B0005}">
      <dgm:prSet/>
      <dgm:spPr/>
      <dgm:t>
        <a:bodyPr/>
        <a:lstStyle/>
        <a:p>
          <a:endParaRPr lang="ru-RU"/>
        </a:p>
      </dgm:t>
    </dgm:pt>
    <dgm:pt modelId="{E9284E39-5798-4242-9E56-9ED4676422D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Родительские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комитеты  классов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45EE0581-EC90-496E-80B1-387C68A370A3}" type="parTrans" cxnId="{8164B2AB-722B-41FB-969B-8261004C65F9}">
      <dgm:prSet/>
      <dgm:spPr/>
      <dgm:t>
        <a:bodyPr/>
        <a:lstStyle/>
        <a:p>
          <a:endParaRPr lang="ru-RU"/>
        </a:p>
      </dgm:t>
    </dgm:pt>
    <dgm:pt modelId="{A3A46647-553D-4598-845E-577BE16B18D0}" type="sibTrans" cxnId="{8164B2AB-722B-41FB-969B-8261004C65F9}">
      <dgm:prSet/>
      <dgm:spPr/>
      <dgm:t>
        <a:bodyPr/>
        <a:lstStyle/>
        <a:p>
          <a:endParaRPr lang="ru-RU"/>
        </a:p>
      </dgm:t>
    </dgm:pt>
    <dgm:pt modelId="{763B9605-C9E5-4E8F-80FC-EE4DFA10E72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Родительский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комитет школы</a:t>
          </a:r>
        </a:p>
      </dgm:t>
    </dgm:pt>
    <dgm:pt modelId="{A9CEE044-55FB-4665-A6DB-E5562EA8A3C5}" type="parTrans" cxnId="{42AFF8A8-02F5-4DE0-9F5B-F3B53FD30CE9}">
      <dgm:prSet/>
      <dgm:spPr/>
      <dgm:t>
        <a:bodyPr/>
        <a:lstStyle/>
        <a:p>
          <a:endParaRPr lang="ru-RU"/>
        </a:p>
      </dgm:t>
    </dgm:pt>
    <dgm:pt modelId="{106ED6AC-CB56-49AB-8C1A-790F28E237C7}" type="sibTrans" cxnId="{42AFF8A8-02F5-4DE0-9F5B-F3B53FD30CE9}">
      <dgm:prSet/>
      <dgm:spPr/>
      <dgm:t>
        <a:bodyPr/>
        <a:lstStyle/>
        <a:p>
          <a:endParaRPr lang="ru-RU"/>
        </a:p>
      </dgm:t>
    </dgm:pt>
    <dgm:pt modelId="{63666998-9C55-4B08-B491-599A8BB54B7C}" type="pres">
      <dgm:prSet presAssocID="{5C68954C-601D-4A87-8A05-754A83B95FD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24B80BB-4974-4C23-AA53-50F25586EF32}" type="pres">
      <dgm:prSet presAssocID="{EE0AD80D-060E-426C-9B13-DCE290E0FEDE}" presName="hierRoot1" presStyleCnt="0">
        <dgm:presLayoutVars>
          <dgm:hierBranch val="hang"/>
        </dgm:presLayoutVars>
      </dgm:prSet>
      <dgm:spPr/>
    </dgm:pt>
    <dgm:pt modelId="{C22BE04B-01EC-4DF6-ADA4-33E582A84B18}" type="pres">
      <dgm:prSet presAssocID="{EE0AD80D-060E-426C-9B13-DCE290E0FEDE}" presName="rootComposite1" presStyleCnt="0"/>
      <dgm:spPr/>
    </dgm:pt>
    <dgm:pt modelId="{AA0DA3A9-47D0-489F-BE09-EA6D534AADBC}" type="pres">
      <dgm:prSet presAssocID="{EE0AD80D-060E-426C-9B13-DCE290E0FEDE}" presName="rootText1" presStyleLbl="node0" presStyleIdx="0" presStyleCnt="1" custLinFactNeighborX="-2048" custLinFactNeighborY="40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FF5E00-F42C-4C6A-B13D-986B6E2B75EA}" type="pres">
      <dgm:prSet presAssocID="{EE0AD80D-060E-426C-9B13-DCE290E0FED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59BCCEF-1E23-4FA5-A66E-658D0CD5C7D8}" type="pres">
      <dgm:prSet presAssocID="{EE0AD80D-060E-426C-9B13-DCE290E0FEDE}" presName="hierChild2" presStyleCnt="0"/>
      <dgm:spPr/>
    </dgm:pt>
    <dgm:pt modelId="{8685DD94-ED1A-4D50-94A4-E62DB33DF9A5}" type="pres">
      <dgm:prSet presAssocID="{45EE0581-EC90-496E-80B1-387C68A370A3}" presName="Name48" presStyleLbl="parChTrans1D2" presStyleIdx="0" presStyleCnt="2"/>
      <dgm:spPr/>
    </dgm:pt>
    <dgm:pt modelId="{4450186D-97FF-4132-B5FD-50629480328C}" type="pres">
      <dgm:prSet presAssocID="{E9284E39-5798-4242-9E56-9ED4676422D3}" presName="hierRoot2" presStyleCnt="0">
        <dgm:presLayoutVars>
          <dgm:hierBranch/>
        </dgm:presLayoutVars>
      </dgm:prSet>
      <dgm:spPr/>
    </dgm:pt>
    <dgm:pt modelId="{13B9F620-036B-41D2-9C38-2787C8632B23}" type="pres">
      <dgm:prSet presAssocID="{E9284E39-5798-4242-9E56-9ED4676422D3}" presName="rootComposite" presStyleCnt="0"/>
      <dgm:spPr/>
    </dgm:pt>
    <dgm:pt modelId="{5524F24A-C644-4E1F-8CA8-56D21A4FDF2F}" type="pres">
      <dgm:prSet presAssocID="{E9284E39-5798-4242-9E56-9ED4676422D3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037F66C-1042-47F9-A515-A4C650F2B2D0}" type="pres">
      <dgm:prSet presAssocID="{E9284E39-5798-4242-9E56-9ED4676422D3}" presName="rootConnector" presStyleLbl="node2" presStyleIdx="0" presStyleCnt="2"/>
      <dgm:spPr/>
      <dgm:t>
        <a:bodyPr/>
        <a:lstStyle/>
        <a:p>
          <a:endParaRPr lang="ru-RU"/>
        </a:p>
      </dgm:t>
    </dgm:pt>
    <dgm:pt modelId="{800FB909-FA9C-4322-B712-9E95C77464FF}" type="pres">
      <dgm:prSet presAssocID="{E9284E39-5798-4242-9E56-9ED4676422D3}" presName="hierChild4" presStyleCnt="0"/>
      <dgm:spPr/>
    </dgm:pt>
    <dgm:pt modelId="{2F9294AA-ED9A-43AA-BF90-0E695073A939}" type="pres">
      <dgm:prSet presAssocID="{E9284E39-5798-4242-9E56-9ED4676422D3}" presName="hierChild5" presStyleCnt="0"/>
      <dgm:spPr/>
    </dgm:pt>
    <dgm:pt modelId="{DFB9608C-4114-4115-A077-BB051113E4F0}" type="pres">
      <dgm:prSet presAssocID="{A9CEE044-55FB-4665-A6DB-E5562EA8A3C5}" presName="Name48" presStyleLbl="parChTrans1D2" presStyleIdx="1" presStyleCnt="2"/>
      <dgm:spPr/>
    </dgm:pt>
    <dgm:pt modelId="{93229DDB-6677-4A4D-AEAA-AE19A4ABCD39}" type="pres">
      <dgm:prSet presAssocID="{763B9605-C9E5-4E8F-80FC-EE4DFA10E727}" presName="hierRoot2" presStyleCnt="0">
        <dgm:presLayoutVars>
          <dgm:hierBranch/>
        </dgm:presLayoutVars>
      </dgm:prSet>
      <dgm:spPr/>
    </dgm:pt>
    <dgm:pt modelId="{1F0341F8-FEE9-4D8F-82C6-16F328A09895}" type="pres">
      <dgm:prSet presAssocID="{763B9605-C9E5-4E8F-80FC-EE4DFA10E727}" presName="rootComposite" presStyleCnt="0"/>
      <dgm:spPr/>
    </dgm:pt>
    <dgm:pt modelId="{E3730267-4724-4733-9E15-5FF13181ACA1}" type="pres">
      <dgm:prSet presAssocID="{763B9605-C9E5-4E8F-80FC-EE4DFA10E727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98A973-DA60-4AE6-9A73-0D63EEE41958}" type="pres">
      <dgm:prSet presAssocID="{763B9605-C9E5-4E8F-80FC-EE4DFA10E727}" presName="rootConnector" presStyleLbl="node2" presStyleIdx="1" presStyleCnt="2"/>
      <dgm:spPr/>
      <dgm:t>
        <a:bodyPr/>
        <a:lstStyle/>
        <a:p>
          <a:endParaRPr lang="ru-RU"/>
        </a:p>
      </dgm:t>
    </dgm:pt>
    <dgm:pt modelId="{354B8894-5BAF-419C-BF28-D67F2956F0DC}" type="pres">
      <dgm:prSet presAssocID="{763B9605-C9E5-4E8F-80FC-EE4DFA10E727}" presName="hierChild4" presStyleCnt="0"/>
      <dgm:spPr/>
    </dgm:pt>
    <dgm:pt modelId="{0BE1020D-7437-4622-86E4-7C92D99DC082}" type="pres">
      <dgm:prSet presAssocID="{763B9605-C9E5-4E8F-80FC-EE4DFA10E727}" presName="hierChild5" presStyleCnt="0"/>
      <dgm:spPr/>
    </dgm:pt>
    <dgm:pt modelId="{90BE9C3F-C6CC-46CD-9BC6-956B5C8783DC}" type="pres">
      <dgm:prSet presAssocID="{EE0AD80D-060E-426C-9B13-DCE290E0FEDE}" presName="hierChild3" presStyleCnt="0"/>
      <dgm:spPr/>
    </dgm:pt>
  </dgm:ptLst>
  <dgm:cxnLst>
    <dgm:cxn modelId="{8164B2AB-722B-41FB-969B-8261004C65F9}" srcId="{EE0AD80D-060E-426C-9B13-DCE290E0FEDE}" destId="{E9284E39-5798-4242-9E56-9ED4676422D3}" srcOrd="0" destOrd="0" parTransId="{45EE0581-EC90-496E-80B1-387C68A370A3}" sibTransId="{A3A46647-553D-4598-845E-577BE16B18D0}"/>
    <dgm:cxn modelId="{7B86FA2F-5ECC-4167-93EF-C688398D37D2}" type="presOf" srcId="{EE0AD80D-060E-426C-9B13-DCE290E0FEDE}" destId="{AA0DA3A9-47D0-489F-BE09-EA6D534AADBC}" srcOrd="0" destOrd="0" presId="urn:microsoft.com/office/officeart/2005/8/layout/orgChart1"/>
    <dgm:cxn modelId="{9DCDA82D-8BF6-48C0-8A69-0C79190C3B89}" type="presOf" srcId="{763B9605-C9E5-4E8F-80FC-EE4DFA10E727}" destId="{7598A973-DA60-4AE6-9A73-0D63EEE41958}" srcOrd="1" destOrd="0" presId="urn:microsoft.com/office/officeart/2005/8/layout/orgChart1"/>
    <dgm:cxn modelId="{256FB861-6C07-4213-A22B-653660C8BE32}" type="presOf" srcId="{E9284E39-5798-4242-9E56-9ED4676422D3}" destId="{9037F66C-1042-47F9-A515-A4C650F2B2D0}" srcOrd="1" destOrd="0" presId="urn:microsoft.com/office/officeart/2005/8/layout/orgChart1"/>
    <dgm:cxn modelId="{63E2B2FC-4150-4F18-B8F8-C0C91EE35407}" type="presOf" srcId="{45EE0581-EC90-496E-80B1-387C68A370A3}" destId="{8685DD94-ED1A-4D50-94A4-E62DB33DF9A5}" srcOrd="0" destOrd="0" presId="urn:microsoft.com/office/officeart/2005/8/layout/orgChart1"/>
    <dgm:cxn modelId="{CB240B86-ECF5-40E8-B805-6B9DD81B0005}" srcId="{5C68954C-601D-4A87-8A05-754A83B95FDC}" destId="{EE0AD80D-060E-426C-9B13-DCE290E0FEDE}" srcOrd="0" destOrd="0" parTransId="{CE27C7EB-E382-48E4-86BD-06A62EBC42A3}" sibTransId="{32C5F67C-FEAB-451E-9840-CE0E9F1A5621}"/>
    <dgm:cxn modelId="{126E0211-E870-4177-823D-DBA2D15534A5}" type="presOf" srcId="{E9284E39-5798-4242-9E56-9ED4676422D3}" destId="{5524F24A-C644-4E1F-8CA8-56D21A4FDF2F}" srcOrd="0" destOrd="0" presId="urn:microsoft.com/office/officeart/2005/8/layout/orgChart1"/>
    <dgm:cxn modelId="{42AFF8A8-02F5-4DE0-9F5B-F3B53FD30CE9}" srcId="{EE0AD80D-060E-426C-9B13-DCE290E0FEDE}" destId="{763B9605-C9E5-4E8F-80FC-EE4DFA10E727}" srcOrd="1" destOrd="0" parTransId="{A9CEE044-55FB-4665-A6DB-E5562EA8A3C5}" sibTransId="{106ED6AC-CB56-49AB-8C1A-790F28E237C7}"/>
    <dgm:cxn modelId="{C60C6D0A-D3F4-45F7-9C6A-106D8B00C583}" type="presOf" srcId="{763B9605-C9E5-4E8F-80FC-EE4DFA10E727}" destId="{E3730267-4724-4733-9E15-5FF13181ACA1}" srcOrd="0" destOrd="0" presId="urn:microsoft.com/office/officeart/2005/8/layout/orgChart1"/>
    <dgm:cxn modelId="{043B4B08-4274-4F82-871B-B37262937290}" type="presOf" srcId="{5C68954C-601D-4A87-8A05-754A83B95FDC}" destId="{63666998-9C55-4B08-B491-599A8BB54B7C}" srcOrd="0" destOrd="0" presId="urn:microsoft.com/office/officeart/2005/8/layout/orgChart1"/>
    <dgm:cxn modelId="{715F594E-606F-41FB-8638-309ACABA5E80}" type="presOf" srcId="{EE0AD80D-060E-426C-9B13-DCE290E0FEDE}" destId="{11FF5E00-F42C-4C6A-B13D-986B6E2B75EA}" srcOrd="1" destOrd="0" presId="urn:microsoft.com/office/officeart/2005/8/layout/orgChart1"/>
    <dgm:cxn modelId="{475E55AB-8A6C-4621-8F62-97FD3B1E889F}" type="presOf" srcId="{A9CEE044-55FB-4665-A6DB-E5562EA8A3C5}" destId="{DFB9608C-4114-4115-A077-BB051113E4F0}" srcOrd="0" destOrd="0" presId="urn:microsoft.com/office/officeart/2005/8/layout/orgChart1"/>
    <dgm:cxn modelId="{540C62F6-3B37-4924-AEB3-5EEC5D8D2CA1}" type="presParOf" srcId="{63666998-9C55-4B08-B491-599A8BB54B7C}" destId="{224B80BB-4974-4C23-AA53-50F25586EF32}" srcOrd="0" destOrd="0" presId="urn:microsoft.com/office/officeart/2005/8/layout/orgChart1"/>
    <dgm:cxn modelId="{9082CB2B-B51F-4B99-9C8D-862FE3C7003D}" type="presParOf" srcId="{224B80BB-4974-4C23-AA53-50F25586EF32}" destId="{C22BE04B-01EC-4DF6-ADA4-33E582A84B18}" srcOrd="0" destOrd="0" presId="urn:microsoft.com/office/officeart/2005/8/layout/orgChart1"/>
    <dgm:cxn modelId="{79A6CCAA-6BB0-4C89-885B-3BCEAB703DA5}" type="presParOf" srcId="{C22BE04B-01EC-4DF6-ADA4-33E582A84B18}" destId="{AA0DA3A9-47D0-489F-BE09-EA6D534AADBC}" srcOrd="0" destOrd="0" presId="urn:microsoft.com/office/officeart/2005/8/layout/orgChart1"/>
    <dgm:cxn modelId="{A685A4AF-6044-4154-98FA-4A40EF3482A4}" type="presParOf" srcId="{C22BE04B-01EC-4DF6-ADA4-33E582A84B18}" destId="{11FF5E00-F42C-4C6A-B13D-986B6E2B75EA}" srcOrd="1" destOrd="0" presId="urn:microsoft.com/office/officeart/2005/8/layout/orgChart1"/>
    <dgm:cxn modelId="{21722395-69AD-4746-8C89-D2A822D38C6F}" type="presParOf" srcId="{224B80BB-4974-4C23-AA53-50F25586EF32}" destId="{059BCCEF-1E23-4FA5-A66E-658D0CD5C7D8}" srcOrd="1" destOrd="0" presId="urn:microsoft.com/office/officeart/2005/8/layout/orgChart1"/>
    <dgm:cxn modelId="{46AF5BF9-CC04-4007-9309-DDBE858FDD13}" type="presParOf" srcId="{059BCCEF-1E23-4FA5-A66E-658D0CD5C7D8}" destId="{8685DD94-ED1A-4D50-94A4-E62DB33DF9A5}" srcOrd="0" destOrd="0" presId="urn:microsoft.com/office/officeart/2005/8/layout/orgChart1"/>
    <dgm:cxn modelId="{5B43CE05-662F-4471-8B93-DD5B4285C598}" type="presParOf" srcId="{059BCCEF-1E23-4FA5-A66E-658D0CD5C7D8}" destId="{4450186D-97FF-4132-B5FD-50629480328C}" srcOrd="1" destOrd="0" presId="urn:microsoft.com/office/officeart/2005/8/layout/orgChart1"/>
    <dgm:cxn modelId="{B34CFB25-AAD0-484D-BAEB-59295BB9D1FF}" type="presParOf" srcId="{4450186D-97FF-4132-B5FD-50629480328C}" destId="{13B9F620-036B-41D2-9C38-2787C8632B23}" srcOrd="0" destOrd="0" presId="urn:microsoft.com/office/officeart/2005/8/layout/orgChart1"/>
    <dgm:cxn modelId="{46A5BFB5-2D98-4325-B45E-D0398E272B0A}" type="presParOf" srcId="{13B9F620-036B-41D2-9C38-2787C8632B23}" destId="{5524F24A-C644-4E1F-8CA8-56D21A4FDF2F}" srcOrd="0" destOrd="0" presId="urn:microsoft.com/office/officeart/2005/8/layout/orgChart1"/>
    <dgm:cxn modelId="{40EE535D-C7C1-470C-B5CE-B091F8435018}" type="presParOf" srcId="{13B9F620-036B-41D2-9C38-2787C8632B23}" destId="{9037F66C-1042-47F9-A515-A4C650F2B2D0}" srcOrd="1" destOrd="0" presId="urn:microsoft.com/office/officeart/2005/8/layout/orgChart1"/>
    <dgm:cxn modelId="{4E2468D0-7AC3-42A3-A65F-F9F53C161C3E}" type="presParOf" srcId="{4450186D-97FF-4132-B5FD-50629480328C}" destId="{800FB909-FA9C-4322-B712-9E95C77464FF}" srcOrd="1" destOrd="0" presId="urn:microsoft.com/office/officeart/2005/8/layout/orgChart1"/>
    <dgm:cxn modelId="{68307492-4637-47E7-A164-9CDD0D163315}" type="presParOf" srcId="{4450186D-97FF-4132-B5FD-50629480328C}" destId="{2F9294AA-ED9A-43AA-BF90-0E695073A939}" srcOrd="2" destOrd="0" presId="urn:microsoft.com/office/officeart/2005/8/layout/orgChart1"/>
    <dgm:cxn modelId="{6874EB47-BC16-4148-8DC8-6BFDCDE74874}" type="presParOf" srcId="{059BCCEF-1E23-4FA5-A66E-658D0CD5C7D8}" destId="{DFB9608C-4114-4115-A077-BB051113E4F0}" srcOrd="2" destOrd="0" presId="urn:microsoft.com/office/officeart/2005/8/layout/orgChart1"/>
    <dgm:cxn modelId="{AC785B34-6D9A-49A3-B248-69B7E5D26FB3}" type="presParOf" srcId="{059BCCEF-1E23-4FA5-A66E-658D0CD5C7D8}" destId="{93229DDB-6677-4A4D-AEAA-AE19A4ABCD39}" srcOrd="3" destOrd="0" presId="urn:microsoft.com/office/officeart/2005/8/layout/orgChart1"/>
    <dgm:cxn modelId="{11CC62FB-D0CE-4494-8FFD-C710EFAA4B13}" type="presParOf" srcId="{93229DDB-6677-4A4D-AEAA-AE19A4ABCD39}" destId="{1F0341F8-FEE9-4D8F-82C6-16F328A09895}" srcOrd="0" destOrd="0" presId="urn:microsoft.com/office/officeart/2005/8/layout/orgChart1"/>
    <dgm:cxn modelId="{BCA185C8-D202-4D98-B654-3A06E267CEAC}" type="presParOf" srcId="{1F0341F8-FEE9-4D8F-82C6-16F328A09895}" destId="{E3730267-4724-4733-9E15-5FF13181ACA1}" srcOrd="0" destOrd="0" presId="urn:microsoft.com/office/officeart/2005/8/layout/orgChart1"/>
    <dgm:cxn modelId="{2F08774C-52F9-4D4B-B7F4-12EFBA3B31A0}" type="presParOf" srcId="{1F0341F8-FEE9-4D8F-82C6-16F328A09895}" destId="{7598A973-DA60-4AE6-9A73-0D63EEE41958}" srcOrd="1" destOrd="0" presId="urn:microsoft.com/office/officeart/2005/8/layout/orgChart1"/>
    <dgm:cxn modelId="{4A81008B-1FAF-4F3A-85C0-DCDB51E5DBBE}" type="presParOf" srcId="{93229DDB-6677-4A4D-AEAA-AE19A4ABCD39}" destId="{354B8894-5BAF-419C-BF28-D67F2956F0DC}" srcOrd="1" destOrd="0" presId="urn:microsoft.com/office/officeart/2005/8/layout/orgChart1"/>
    <dgm:cxn modelId="{F4C99644-CE55-4061-9667-07C76664A275}" type="presParOf" srcId="{93229DDB-6677-4A4D-AEAA-AE19A4ABCD39}" destId="{0BE1020D-7437-4622-86E4-7C92D99DC082}" srcOrd="2" destOrd="0" presId="urn:microsoft.com/office/officeart/2005/8/layout/orgChart1"/>
    <dgm:cxn modelId="{1C423A1C-9909-4758-8EC9-A80AE15EBEF7}" type="presParOf" srcId="{224B80BB-4974-4C23-AA53-50F25586EF32}" destId="{90BE9C3F-C6CC-46CD-9BC6-956B5C8783D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D729A6-B487-4D1F-AF0E-25C64890D2A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03BA6631-D8B1-4C91-8059-ACD0A3F9E53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kumimoji="0" lang="ru-RU" altLang="ru-RU" b="1" i="1" u="none" strike="noStrike" cap="none" normalizeH="0" baseline="0" dirty="0" smtClean="0">
              <a:ln>
                <a:noFill/>
              </a:ln>
              <a:solidFill>
                <a:srgbClr val="FF33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Основные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1" u="none" strike="noStrike" cap="none" normalizeH="0" baseline="0" dirty="0" smtClean="0">
              <a:ln>
                <a:noFill/>
              </a:ln>
              <a:solidFill>
                <a:srgbClr val="FF33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направления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1" u="none" strike="noStrike" cap="none" normalizeH="0" baseline="0" dirty="0" smtClean="0">
              <a:ln>
                <a:noFill/>
              </a:ln>
              <a:solidFill>
                <a:srgbClr val="FF33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взаимодействия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1" u="none" strike="noStrike" cap="none" normalizeH="0" baseline="0" dirty="0" smtClean="0">
              <a:ln>
                <a:noFill/>
              </a:ln>
              <a:solidFill>
                <a:srgbClr val="FF33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школы и семьи </a:t>
          </a:r>
        </a:p>
      </dgm:t>
    </dgm:pt>
    <dgm:pt modelId="{CF8EF0C7-DDDC-4703-A6DC-67B18F7FF752}" type="parTrans" cxnId="{69444CE4-F076-4DF0-AF7A-95F23C652E0E}">
      <dgm:prSet/>
      <dgm:spPr/>
      <dgm:t>
        <a:bodyPr/>
        <a:lstStyle/>
        <a:p>
          <a:endParaRPr lang="ru-RU"/>
        </a:p>
      </dgm:t>
    </dgm:pt>
    <dgm:pt modelId="{05F25E62-2130-4E42-963C-EA4558262515}" type="sibTrans" cxnId="{69444CE4-F076-4DF0-AF7A-95F23C652E0E}">
      <dgm:prSet/>
      <dgm:spPr/>
      <dgm:t>
        <a:bodyPr/>
        <a:lstStyle/>
        <a:p>
          <a:endParaRPr lang="ru-RU"/>
        </a:p>
      </dgm:t>
    </dgm:pt>
    <dgm:pt modelId="{AC99AF59-3052-4BA6-B923-8726B2820DC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Психолого-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педагогическое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просвещение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родителей</a:t>
          </a:r>
        </a:p>
      </dgm:t>
    </dgm:pt>
    <dgm:pt modelId="{20BFC9AC-A34C-4A3F-992C-DBCF0781CA37}" type="parTrans" cxnId="{D5EFB703-5C10-47FD-8CC5-C632CB07A2D0}">
      <dgm:prSet/>
      <dgm:spPr/>
      <dgm:t>
        <a:bodyPr/>
        <a:lstStyle/>
        <a:p>
          <a:endParaRPr lang="ru-RU"/>
        </a:p>
      </dgm:t>
    </dgm:pt>
    <dgm:pt modelId="{9F95D5C8-2651-467E-9D08-59DD9F2EA45A}" type="sibTrans" cxnId="{D5EFB703-5C10-47FD-8CC5-C632CB07A2D0}">
      <dgm:prSet/>
      <dgm:spPr/>
      <dgm:t>
        <a:bodyPr/>
        <a:lstStyle/>
        <a:p>
          <a:endParaRPr lang="ru-RU"/>
        </a:p>
      </dgm:t>
    </dgm:pt>
    <dgm:pt modelId="{3501B526-C39B-4D9C-BB4E-B0E03FC5312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Участие родителей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в управлении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учебно-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воспитательным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процессом</a:t>
          </a:r>
        </a:p>
      </dgm:t>
    </dgm:pt>
    <dgm:pt modelId="{67B82789-C9BA-4132-AC2E-13930B1CCA74}" type="parTrans" cxnId="{2BF13F25-48F1-488B-AFA8-5584FF19ADE5}">
      <dgm:prSet/>
      <dgm:spPr/>
      <dgm:t>
        <a:bodyPr/>
        <a:lstStyle/>
        <a:p>
          <a:endParaRPr lang="ru-RU"/>
        </a:p>
      </dgm:t>
    </dgm:pt>
    <dgm:pt modelId="{5963EB43-F6D5-46A7-A380-35DDB005E86B}" type="sibTrans" cxnId="{2BF13F25-48F1-488B-AFA8-5584FF19ADE5}">
      <dgm:prSet/>
      <dgm:spPr/>
      <dgm:t>
        <a:bodyPr/>
        <a:lstStyle/>
        <a:p>
          <a:endParaRPr lang="ru-RU"/>
        </a:p>
      </dgm:t>
    </dgm:pt>
    <dgm:pt modelId="{950425EE-04DD-4F93-9802-465CC1CB61A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Педагогическое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сопровождение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семейного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воспитания</a:t>
          </a:r>
        </a:p>
      </dgm:t>
    </dgm:pt>
    <dgm:pt modelId="{3728215F-220C-4E67-9ACA-BC8D50471325}" type="parTrans" cxnId="{540AAE5F-8341-4E3C-B15B-1471FF719BD1}">
      <dgm:prSet/>
      <dgm:spPr/>
      <dgm:t>
        <a:bodyPr/>
        <a:lstStyle/>
        <a:p>
          <a:endParaRPr lang="ru-RU"/>
        </a:p>
      </dgm:t>
    </dgm:pt>
    <dgm:pt modelId="{9DA4A953-7874-4D10-A548-AA7757E9C42E}" type="sibTrans" cxnId="{540AAE5F-8341-4E3C-B15B-1471FF719BD1}">
      <dgm:prSet/>
      <dgm:spPr/>
      <dgm:t>
        <a:bodyPr/>
        <a:lstStyle/>
        <a:p>
          <a:endParaRPr lang="ru-RU"/>
        </a:p>
      </dgm:t>
    </dgm:pt>
    <dgm:pt modelId="{387280EF-290E-4014-8C71-715E659E83A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Социальная 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правовая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поддержка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семей.</a:t>
          </a:r>
        </a:p>
      </dgm:t>
    </dgm:pt>
    <dgm:pt modelId="{032BB612-9BB8-4645-B7FE-0FA8E35C7F2E}" type="parTrans" cxnId="{3C3398F9-3DCB-4342-B2BF-42D8C6775679}">
      <dgm:prSet/>
      <dgm:spPr/>
      <dgm:t>
        <a:bodyPr/>
        <a:lstStyle/>
        <a:p>
          <a:endParaRPr lang="ru-RU"/>
        </a:p>
      </dgm:t>
    </dgm:pt>
    <dgm:pt modelId="{C31FC815-219D-424D-B4B6-B71C02876546}" type="sibTrans" cxnId="{3C3398F9-3DCB-4342-B2BF-42D8C6775679}">
      <dgm:prSet/>
      <dgm:spPr/>
      <dgm:t>
        <a:bodyPr/>
        <a:lstStyle/>
        <a:p>
          <a:endParaRPr lang="ru-RU"/>
        </a:p>
      </dgm:t>
    </dgm:pt>
    <dgm:pt modelId="{57C126C2-AA7A-458E-B812-7D3D9444B14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Ценностно-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ориентированная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деятельность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EDCC4D-E096-49D6-BDF4-C5143F8FC8BA}" type="parTrans" cxnId="{F79469D0-FC8D-4B4D-8864-97E1D7AB2EAA}">
      <dgm:prSet/>
      <dgm:spPr/>
      <dgm:t>
        <a:bodyPr/>
        <a:lstStyle/>
        <a:p>
          <a:endParaRPr lang="ru-RU"/>
        </a:p>
      </dgm:t>
    </dgm:pt>
    <dgm:pt modelId="{2F7BD334-9A12-4393-8685-BB88DA127EC9}" type="sibTrans" cxnId="{F79469D0-FC8D-4B4D-8864-97E1D7AB2EAA}">
      <dgm:prSet/>
      <dgm:spPr/>
      <dgm:t>
        <a:bodyPr/>
        <a:lstStyle/>
        <a:p>
          <a:endParaRPr lang="ru-RU"/>
        </a:p>
      </dgm:t>
    </dgm:pt>
    <dgm:pt modelId="{68D1E24B-056D-4E84-9ABF-90DEAFF812A1}" type="pres">
      <dgm:prSet presAssocID="{9BD729A6-B487-4D1F-AF0E-25C64890D2A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E2128DC-BD41-41F2-B6AB-9ADED41D3C60}" type="pres">
      <dgm:prSet presAssocID="{03BA6631-D8B1-4C91-8059-ACD0A3F9E531}" presName="centerShape" presStyleLbl="node0" presStyleIdx="0" presStyleCnt="1"/>
      <dgm:spPr/>
      <dgm:t>
        <a:bodyPr/>
        <a:lstStyle/>
        <a:p>
          <a:endParaRPr lang="ru-RU"/>
        </a:p>
      </dgm:t>
    </dgm:pt>
    <dgm:pt modelId="{05FF128A-FD43-488C-BED7-4DC07F1A1EAD}" type="pres">
      <dgm:prSet presAssocID="{20BFC9AC-A34C-4A3F-992C-DBCF0781CA37}" presName="Name9" presStyleLbl="parChTrans1D2" presStyleIdx="0" presStyleCnt="5"/>
      <dgm:spPr/>
      <dgm:t>
        <a:bodyPr/>
        <a:lstStyle/>
        <a:p>
          <a:endParaRPr lang="ru-RU"/>
        </a:p>
      </dgm:t>
    </dgm:pt>
    <dgm:pt modelId="{1E26A591-89F2-4E5A-A1D3-ED817B2FBA9A}" type="pres">
      <dgm:prSet presAssocID="{20BFC9AC-A34C-4A3F-992C-DBCF0781CA37}" presName="connTx" presStyleLbl="parChTrans1D2" presStyleIdx="0" presStyleCnt="5"/>
      <dgm:spPr/>
      <dgm:t>
        <a:bodyPr/>
        <a:lstStyle/>
        <a:p>
          <a:endParaRPr lang="ru-RU"/>
        </a:p>
      </dgm:t>
    </dgm:pt>
    <dgm:pt modelId="{E811ED96-137E-4CAD-859E-1972158D958B}" type="pres">
      <dgm:prSet presAssocID="{AC99AF59-3052-4BA6-B923-8726B2820DC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DC6E82-AF9C-4314-9BDE-DAE8E9D58F82}" type="pres">
      <dgm:prSet presAssocID="{67B82789-C9BA-4132-AC2E-13930B1CCA74}" presName="Name9" presStyleLbl="parChTrans1D2" presStyleIdx="1" presStyleCnt="5"/>
      <dgm:spPr/>
      <dgm:t>
        <a:bodyPr/>
        <a:lstStyle/>
        <a:p>
          <a:endParaRPr lang="ru-RU"/>
        </a:p>
      </dgm:t>
    </dgm:pt>
    <dgm:pt modelId="{59E1CC21-4A0F-4056-BE9D-0145075CC82E}" type="pres">
      <dgm:prSet presAssocID="{67B82789-C9BA-4132-AC2E-13930B1CCA74}" presName="connTx" presStyleLbl="parChTrans1D2" presStyleIdx="1" presStyleCnt="5"/>
      <dgm:spPr/>
      <dgm:t>
        <a:bodyPr/>
        <a:lstStyle/>
        <a:p>
          <a:endParaRPr lang="ru-RU"/>
        </a:p>
      </dgm:t>
    </dgm:pt>
    <dgm:pt modelId="{366C71C1-5CE4-4701-A84D-749AF3C2A14A}" type="pres">
      <dgm:prSet presAssocID="{3501B526-C39B-4D9C-BB4E-B0E03FC5312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D8E351-F2F1-4A6F-A16F-C186378D0E8A}" type="pres">
      <dgm:prSet presAssocID="{3728215F-220C-4E67-9ACA-BC8D50471325}" presName="Name9" presStyleLbl="parChTrans1D2" presStyleIdx="2" presStyleCnt="5"/>
      <dgm:spPr/>
      <dgm:t>
        <a:bodyPr/>
        <a:lstStyle/>
        <a:p>
          <a:endParaRPr lang="ru-RU"/>
        </a:p>
      </dgm:t>
    </dgm:pt>
    <dgm:pt modelId="{D941C509-661D-44EC-8728-36AC4E717E31}" type="pres">
      <dgm:prSet presAssocID="{3728215F-220C-4E67-9ACA-BC8D50471325}" presName="connTx" presStyleLbl="parChTrans1D2" presStyleIdx="2" presStyleCnt="5"/>
      <dgm:spPr/>
      <dgm:t>
        <a:bodyPr/>
        <a:lstStyle/>
        <a:p>
          <a:endParaRPr lang="ru-RU"/>
        </a:p>
      </dgm:t>
    </dgm:pt>
    <dgm:pt modelId="{E4CB674C-650F-4B76-9999-65D97FB256EE}" type="pres">
      <dgm:prSet presAssocID="{950425EE-04DD-4F93-9802-465CC1CB61A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AF61D1-9819-4CD5-81C9-3556E1AA4F13}" type="pres">
      <dgm:prSet presAssocID="{032BB612-9BB8-4645-B7FE-0FA8E35C7F2E}" presName="Name9" presStyleLbl="parChTrans1D2" presStyleIdx="3" presStyleCnt="5"/>
      <dgm:spPr/>
      <dgm:t>
        <a:bodyPr/>
        <a:lstStyle/>
        <a:p>
          <a:endParaRPr lang="ru-RU"/>
        </a:p>
      </dgm:t>
    </dgm:pt>
    <dgm:pt modelId="{D8FAC5C5-9971-4264-A281-9CE67FB43887}" type="pres">
      <dgm:prSet presAssocID="{032BB612-9BB8-4645-B7FE-0FA8E35C7F2E}" presName="connTx" presStyleLbl="parChTrans1D2" presStyleIdx="3" presStyleCnt="5"/>
      <dgm:spPr/>
      <dgm:t>
        <a:bodyPr/>
        <a:lstStyle/>
        <a:p>
          <a:endParaRPr lang="ru-RU"/>
        </a:p>
      </dgm:t>
    </dgm:pt>
    <dgm:pt modelId="{F2FC38A5-840D-4EF1-9DEC-BC0BA4A8F366}" type="pres">
      <dgm:prSet presAssocID="{387280EF-290E-4014-8C71-715E659E83A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091AC1-8021-4950-B68B-DEB239FB25DF}" type="pres">
      <dgm:prSet presAssocID="{6AEDCC4D-E096-49D6-BDF4-C5143F8FC8BA}" presName="Name9" presStyleLbl="parChTrans1D2" presStyleIdx="4" presStyleCnt="5"/>
      <dgm:spPr/>
      <dgm:t>
        <a:bodyPr/>
        <a:lstStyle/>
        <a:p>
          <a:endParaRPr lang="ru-RU"/>
        </a:p>
      </dgm:t>
    </dgm:pt>
    <dgm:pt modelId="{90AD40B7-9085-44BA-BED9-639FDD142B84}" type="pres">
      <dgm:prSet presAssocID="{6AEDCC4D-E096-49D6-BDF4-C5143F8FC8BA}" presName="connTx" presStyleLbl="parChTrans1D2" presStyleIdx="4" presStyleCnt="5"/>
      <dgm:spPr/>
      <dgm:t>
        <a:bodyPr/>
        <a:lstStyle/>
        <a:p>
          <a:endParaRPr lang="ru-RU"/>
        </a:p>
      </dgm:t>
    </dgm:pt>
    <dgm:pt modelId="{D4A141CA-8BAE-4F87-907F-F858CD8ADB2F}" type="pres">
      <dgm:prSet presAssocID="{57C126C2-AA7A-458E-B812-7D3D9444B14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69010A-D9B9-4E7E-9D92-005DFE404A33}" type="presOf" srcId="{387280EF-290E-4014-8C71-715E659E83A2}" destId="{F2FC38A5-840D-4EF1-9DEC-BC0BA4A8F366}" srcOrd="0" destOrd="0" presId="urn:microsoft.com/office/officeart/2005/8/layout/radial1"/>
    <dgm:cxn modelId="{C01DCB97-731F-4220-BEC6-E729FBEF92FF}" type="presOf" srcId="{67B82789-C9BA-4132-AC2E-13930B1CCA74}" destId="{9EDC6E82-AF9C-4314-9BDE-DAE8E9D58F82}" srcOrd="0" destOrd="0" presId="urn:microsoft.com/office/officeart/2005/8/layout/radial1"/>
    <dgm:cxn modelId="{D5EFB703-5C10-47FD-8CC5-C632CB07A2D0}" srcId="{03BA6631-D8B1-4C91-8059-ACD0A3F9E531}" destId="{AC99AF59-3052-4BA6-B923-8726B2820DCB}" srcOrd="0" destOrd="0" parTransId="{20BFC9AC-A34C-4A3F-992C-DBCF0781CA37}" sibTransId="{9F95D5C8-2651-467E-9D08-59DD9F2EA45A}"/>
    <dgm:cxn modelId="{4441D679-1F35-488F-B6AF-161B7F5444C5}" type="presOf" srcId="{6AEDCC4D-E096-49D6-BDF4-C5143F8FC8BA}" destId="{90AD40B7-9085-44BA-BED9-639FDD142B84}" srcOrd="1" destOrd="0" presId="urn:microsoft.com/office/officeart/2005/8/layout/radial1"/>
    <dgm:cxn modelId="{3C3398F9-3DCB-4342-B2BF-42D8C6775679}" srcId="{03BA6631-D8B1-4C91-8059-ACD0A3F9E531}" destId="{387280EF-290E-4014-8C71-715E659E83A2}" srcOrd="3" destOrd="0" parTransId="{032BB612-9BB8-4645-B7FE-0FA8E35C7F2E}" sibTransId="{C31FC815-219D-424D-B4B6-B71C02876546}"/>
    <dgm:cxn modelId="{461961EE-08BD-445E-89E5-E6E5B2370DE4}" type="presOf" srcId="{67B82789-C9BA-4132-AC2E-13930B1CCA74}" destId="{59E1CC21-4A0F-4056-BE9D-0145075CC82E}" srcOrd="1" destOrd="0" presId="urn:microsoft.com/office/officeart/2005/8/layout/radial1"/>
    <dgm:cxn modelId="{C605CDB6-8CC5-49B9-BE9F-B54764A322CA}" type="presOf" srcId="{3728215F-220C-4E67-9ACA-BC8D50471325}" destId="{D941C509-661D-44EC-8728-36AC4E717E31}" srcOrd="1" destOrd="0" presId="urn:microsoft.com/office/officeart/2005/8/layout/radial1"/>
    <dgm:cxn modelId="{B0A47913-C3AD-4359-94D1-13F4589290BB}" type="presOf" srcId="{032BB612-9BB8-4645-B7FE-0FA8E35C7F2E}" destId="{D8FAC5C5-9971-4264-A281-9CE67FB43887}" srcOrd="1" destOrd="0" presId="urn:microsoft.com/office/officeart/2005/8/layout/radial1"/>
    <dgm:cxn modelId="{2BF13F25-48F1-488B-AFA8-5584FF19ADE5}" srcId="{03BA6631-D8B1-4C91-8059-ACD0A3F9E531}" destId="{3501B526-C39B-4D9C-BB4E-B0E03FC5312C}" srcOrd="1" destOrd="0" parTransId="{67B82789-C9BA-4132-AC2E-13930B1CCA74}" sibTransId="{5963EB43-F6D5-46A7-A380-35DDB005E86B}"/>
    <dgm:cxn modelId="{55F94F9F-A6F4-4CCB-BC3A-A223C285058B}" type="presOf" srcId="{03BA6631-D8B1-4C91-8059-ACD0A3F9E531}" destId="{6E2128DC-BD41-41F2-B6AB-9ADED41D3C60}" srcOrd="0" destOrd="0" presId="urn:microsoft.com/office/officeart/2005/8/layout/radial1"/>
    <dgm:cxn modelId="{540AAE5F-8341-4E3C-B15B-1471FF719BD1}" srcId="{03BA6631-D8B1-4C91-8059-ACD0A3F9E531}" destId="{950425EE-04DD-4F93-9802-465CC1CB61A7}" srcOrd="2" destOrd="0" parTransId="{3728215F-220C-4E67-9ACA-BC8D50471325}" sibTransId="{9DA4A953-7874-4D10-A548-AA7757E9C42E}"/>
    <dgm:cxn modelId="{A26E1814-8766-4D0E-A056-2A9673825BCE}" type="presOf" srcId="{032BB612-9BB8-4645-B7FE-0FA8E35C7F2E}" destId="{2FAF61D1-9819-4CD5-81C9-3556E1AA4F13}" srcOrd="0" destOrd="0" presId="urn:microsoft.com/office/officeart/2005/8/layout/radial1"/>
    <dgm:cxn modelId="{E753B459-D824-4A49-9BD5-47480C736867}" type="presOf" srcId="{3728215F-220C-4E67-9ACA-BC8D50471325}" destId="{9CD8E351-F2F1-4A6F-A16F-C186378D0E8A}" srcOrd="0" destOrd="0" presId="urn:microsoft.com/office/officeart/2005/8/layout/radial1"/>
    <dgm:cxn modelId="{23426745-FD47-4F36-8152-0487758F71C5}" type="presOf" srcId="{20BFC9AC-A34C-4A3F-992C-DBCF0781CA37}" destId="{1E26A591-89F2-4E5A-A1D3-ED817B2FBA9A}" srcOrd="1" destOrd="0" presId="urn:microsoft.com/office/officeart/2005/8/layout/radial1"/>
    <dgm:cxn modelId="{A8667E59-86EC-4F88-880D-486F214FC4CA}" type="presOf" srcId="{57C126C2-AA7A-458E-B812-7D3D9444B14C}" destId="{D4A141CA-8BAE-4F87-907F-F858CD8ADB2F}" srcOrd="0" destOrd="0" presId="urn:microsoft.com/office/officeart/2005/8/layout/radial1"/>
    <dgm:cxn modelId="{69444CE4-F076-4DF0-AF7A-95F23C652E0E}" srcId="{9BD729A6-B487-4D1F-AF0E-25C64890D2AF}" destId="{03BA6631-D8B1-4C91-8059-ACD0A3F9E531}" srcOrd="0" destOrd="0" parTransId="{CF8EF0C7-DDDC-4703-A6DC-67B18F7FF752}" sibTransId="{05F25E62-2130-4E42-963C-EA4558262515}"/>
    <dgm:cxn modelId="{3030DDE9-2470-48E3-A4D0-31F2A303449D}" type="presOf" srcId="{6AEDCC4D-E096-49D6-BDF4-C5143F8FC8BA}" destId="{69091AC1-8021-4950-B68B-DEB239FB25DF}" srcOrd="0" destOrd="0" presId="urn:microsoft.com/office/officeart/2005/8/layout/radial1"/>
    <dgm:cxn modelId="{5F4D1D19-B860-4562-AA02-1E62ED6A1F58}" type="presOf" srcId="{950425EE-04DD-4F93-9802-465CC1CB61A7}" destId="{E4CB674C-650F-4B76-9999-65D97FB256EE}" srcOrd="0" destOrd="0" presId="urn:microsoft.com/office/officeart/2005/8/layout/radial1"/>
    <dgm:cxn modelId="{F79469D0-FC8D-4B4D-8864-97E1D7AB2EAA}" srcId="{03BA6631-D8B1-4C91-8059-ACD0A3F9E531}" destId="{57C126C2-AA7A-458E-B812-7D3D9444B14C}" srcOrd="4" destOrd="0" parTransId="{6AEDCC4D-E096-49D6-BDF4-C5143F8FC8BA}" sibTransId="{2F7BD334-9A12-4393-8685-BB88DA127EC9}"/>
    <dgm:cxn modelId="{71F2285F-BCA0-4B80-88BB-E2AE04782FD2}" type="presOf" srcId="{9BD729A6-B487-4D1F-AF0E-25C64890D2AF}" destId="{68D1E24B-056D-4E84-9ABF-90DEAFF812A1}" srcOrd="0" destOrd="0" presId="urn:microsoft.com/office/officeart/2005/8/layout/radial1"/>
    <dgm:cxn modelId="{26D113BE-9816-4D8D-9877-554013EB9B43}" type="presOf" srcId="{3501B526-C39B-4D9C-BB4E-B0E03FC5312C}" destId="{366C71C1-5CE4-4701-A84D-749AF3C2A14A}" srcOrd="0" destOrd="0" presId="urn:microsoft.com/office/officeart/2005/8/layout/radial1"/>
    <dgm:cxn modelId="{C86129D9-DE35-48DC-96DB-9CBFEE13F0E2}" type="presOf" srcId="{20BFC9AC-A34C-4A3F-992C-DBCF0781CA37}" destId="{05FF128A-FD43-488C-BED7-4DC07F1A1EAD}" srcOrd="0" destOrd="0" presId="urn:microsoft.com/office/officeart/2005/8/layout/radial1"/>
    <dgm:cxn modelId="{6D440486-5119-4851-970F-189C2B32CEF8}" type="presOf" srcId="{AC99AF59-3052-4BA6-B923-8726B2820DCB}" destId="{E811ED96-137E-4CAD-859E-1972158D958B}" srcOrd="0" destOrd="0" presId="urn:microsoft.com/office/officeart/2005/8/layout/radial1"/>
    <dgm:cxn modelId="{F5541DCF-B8EF-4820-B14B-4CF35948D2F3}" type="presParOf" srcId="{68D1E24B-056D-4E84-9ABF-90DEAFF812A1}" destId="{6E2128DC-BD41-41F2-B6AB-9ADED41D3C60}" srcOrd="0" destOrd="0" presId="urn:microsoft.com/office/officeart/2005/8/layout/radial1"/>
    <dgm:cxn modelId="{863923BC-DDF5-41C6-B169-3850535015BF}" type="presParOf" srcId="{68D1E24B-056D-4E84-9ABF-90DEAFF812A1}" destId="{05FF128A-FD43-488C-BED7-4DC07F1A1EAD}" srcOrd="1" destOrd="0" presId="urn:microsoft.com/office/officeart/2005/8/layout/radial1"/>
    <dgm:cxn modelId="{0B6529B6-DFFE-46DC-B82F-18D17EB49D54}" type="presParOf" srcId="{05FF128A-FD43-488C-BED7-4DC07F1A1EAD}" destId="{1E26A591-89F2-4E5A-A1D3-ED817B2FBA9A}" srcOrd="0" destOrd="0" presId="urn:microsoft.com/office/officeart/2005/8/layout/radial1"/>
    <dgm:cxn modelId="{0497C1C8-C486-4452-A811-9680F3907AB1}" type="presParOf" srcId="{68D1E24B-056D-4E84-9ABF-90DEAFF812A1}" destId="{E811ED96-137E-4CAD-859E-1972158D958B}" srcOrd="2" destOrd="0" presId="urn:microsoft.com/office/officeart/2005/8/layout/radial1"/>
    <dgm:cxn modelId="{0CA349CC-DEC3-41F5-9526-4A5E2BFD21A1}" type="presParOf" srcId="{68D1E24B-056D-4E84-9ABF-90DEAFF812A1}" destId="{9EDC6E82-AF9C-4314-9BDE-DAE8E9D58F82}" srcOrd="3" destOrd="0" presId="urn:microsoft.com/office/officeart/2005/8/layout/radial1"/>
    <dgm:cxn modelId="{69684BD4-38EC-458E-87A3-8B33E2768E9C}" type="presParOf" srcId="{9EDC6E82-AF9C-4314-9BDE-DAE8E9D58F82}" destId="{59E1CC21-4A0F-4056-BE9D-0145075CC82E}" srcOrd="0" destOrd="0" presId="urn:microsoft.com/office/officeart/2005/8/layout/radial1"/>
    <dgm:cxn modelId="{9252DEB4-C981-4E84-8E0B-5C42A0D641A4}" type="presParOf" srcId="{68D1E24B-056D-4E84-9ABF-90DEAFF812A1}" destId="{366C71C1-5CE4-4701-A84D-749AF3C2A14A}" srcOrd="4" destOrd="0" presId="urn:microsoft.com/office/officeart/2005/8/layout/radial1"/>
    <dgm:cxn modelId="{90EE6547-9FB2-471C-85C3-83C718920711}" type="presParOf" srcId="{68D1E24B-056D-4E84-9ABF-90DEAFF812A1}" destId="{9CD8E351-F2F1-4A6F-A16F-C186378D0E8A}" srcOrd="5" destOrd="0" presId="urn:microsoft.com/office/officeart/2005/8/layout/radial1"/>
    <dgm:cxn modelId="{691BBE76-A789-4E7A-8DD0-1CF3B6E40353}" type="presParOf" srcId="{9CD8E351-F2F1-4A6F-A16F-C186378D0E8A}" destId="{D941C509-661D-44EC-8728-36AC4E717E31}" srcOrd="0" destOrd="0" presId="urn:microsoft.com/office/officeart/2005/8/layout/radial1"/>
    <dgm:cxn modelId="{A650ADB2-9BF6-4D08-8BCA-245C21B8A87C}" type="presParOf" srcId="{68D1E24B-056D-4E84-9ABF-90DEAFF812A1}" destId="{E4CB674C-650F-4B76-9999-65D97FB256EE}" srcOrd="6" destOrd="0" presId="urn:microsoft.com/office/officeart/2005/8/layout/radial1"/>
    <dgm:cxn modelId="{0CFA7E58-9453-4001-8842-8542CBF50BBE}" type="presParOf" srcId="{68D1E24B-056D-4E84-9ABF-90DEAFF812A1}" destId="{2FAF61D1-9819-4CD5-81C9-3556E1AA4F13}" srcOrd="7" destOrd="0" presId="urn:microsoft.com/office/officeart/2005/8/layout/radial1"/>
    <dgm:cxn modelId="{0A0E0A1C-0938-4FDD-BB5E-82069BE1820F}" type="presParOf" srcId="{2FAF61D1-9819-4CD5-81C9-3556E1AA4F13}" destId="{D8FAC5C5-9971-4264-A281-9CE67FB43887}" srcOrd="0" destOrd="0" presId="urn:microsoft.com/office/officeart/2005/8/layout/radial1"/>
    <dgm:cxn modelId="{AC356043-852F-476D-B775-6363B1C1BCC9}" type="presParOf" srcId="{68D1E24B-056D-4E84-9ABF-90DEAFF812A1}" destId="{F2FC38A5-840D-4EF1-9DEC-BC0BA4A8F366}" srcOrd="8" destOrd="0" presId="urn:microsoft.com/office/officeart/2005/8/layout/radial1"/>
    <dgm:cxn modelId="{BDFB2355-6073-4B68-A586-C42AD96DA741}" type="presParOf" srcId="{68D1E24B-056D-4E84-9ABF-90DEAFF812A1}" destId="{69091AC1-8021-4950-B68B-DEB239FB25DF}" srcOrd="9" destOrd="0" presId="urn:microsoft.com/office/officeart/2005/8/layout/radial1"/>
    <dgm:cxn modelId="{51ED29E2-BCA9-4DC6-8C08-35121F4A4926}" type="presParOf" srcId="{69091AC1-8021-4950-B68B-DEB239FB25DF}" destId="{90AD40B7-9085-44BA-BED9-639FDD142B84}" srcOrd="0" destOrd="0" presId="urn:microsoft.com/office/officeart/2005/8/layout/radial1"/>
    <dgm:cxn modelId="{D462D5F0-CAAB-47DF-B2F2-4331F485F5AB}" type="presParOf" srcId="{68D1E24B-056D-4E84-9ABF-90DEAFF812A1}" destId="{D4A141CA-8BAE-4F87-907F-F858CD8ADB2F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9608C-4114-4115-A077-BB051113E4F0}">
      <dsp:nvSpPr>
        <dsp:cNvPr id="0" name=""/>
        <dsp:cNvSpPr/>
      </dsp:nvSpPr>
      <dsp:spPr>
        <a:xfrm>
          <a:off x="3250837" y="655674"/>
          <a:ext cx="157844" cy="552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2888"/>
              </a:lnTo>
              <a:lnTo>
                <a:pt x="157844" y="55288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85DD94-ED1A-4D50-94A4-E62DB33DF9A5}">
      <dsp:nvSpPr>
        <dsp:cNvPr id="0" name=""/>
        <dsp:cNvSpPr/>
      </dsp:nvSpPr>
      <dsp:spPr>
        <a:xfrm>
          <a:off x="3144518" y="655674"/>
          <a:ext cx="106319" cy="552888"/>
        </a:xfrm>
        <a:custGeom>
          <a:avLst/>
          <a:gdLst/>
          <a:ahLst/>
          <a:cxnLst/>
          <a:rect l="0" t="0" r="0" b="0"/>
          <a:pathLst>
            <a:path>
              <a:moveTo>
                <a:pt x="106319" y="0"/>
              </a:moveTo>
              <a:lnTo>
                <a:pt x="106319" y="552888"/>
              </a:lnTo>
              <a:lnTo>
                <a:pt x="0" y="55288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0DA3A9-47D0-489F-BE09-EA6D534AADBC}">
      <dsp:nvSpPr>
        <dsp:cNvPr id="0" name=""/>
        <dsp:cNvSpPr/>
      </dsp:nvSpPr>
      <dsp:spPr>
        <a:xfrm>
          <a:off x="2621876" y="26712"/>
          <a:ext cx="1257923" cy="6289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1" u="none" strike="noStrike" kern="1200" cap="none" normalizeH="0" baseline="0" dirty="0" smtClean="0">
              <a:ln>
                <a:noFill/>
              </a:ln>
              <a:solidFill>
                <a:srgbClr val="99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Родительское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1" u="none" strike="noStrike" kern="1200" cap="none" normalizeH="0" baseline="0" dirty="0" smtClean="0">
              <a:ln>
                <a:noFill/>
              </a:ln>
              <a:solidFill>
                <a:srgbClr val="99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собрание</a:t>
          </a:r>
        </a:p>
      </dsp:txBody>
      <dsp:txXfrm>
        <a:off x="2621876" y="26712"/>
        <a:ext cx="1257923" cy="628961"/>
      </dsp:txXfrm>
    </dsp:sp>
    <dsp:sp modelId="{5524F24A-C644-4E1F-8CA8-56D21A4FDF2F}">
      <dsp:nvSpPr>
        <dsp:cNvPr id="0" name=""/>
        <dsp:cNvSpPr/>
      </dsp:nvSpPr>
      <dsp:spPr>
        <a:xfrm>
          <a:off x="1886594" y="894081"/>
          <a:ext cx="1257923" cy="6289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sz="10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Родительские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комитеты  классов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1886594" y="894081"/>
        <a:ext cx="1257923" cy="628961"/>
      </dsp:txXfrm>
    </dsp:sp>
    <dsp:sp modelId="{E3730267-4724-4733-9E15-5FF13181ACA1}">
      <dsp:nvSpPr>
        <dsp:cNvPr id="0" name=""/>
        <dsp:cNvSpPr/>
      </dsp:nvSpPr>
      <dsp:spPr>
        <a:xfrm>
          <a:off x="3408681" y="894081"/>
          <a:ext cx="1257923" cy="6289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Родительский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комитет школы</a:t>
          </a:r>
        </a:p>
      </dsp:txBody>
      <dsp:txXfrm>
        <a:off x="3408681" y="894081"/>
        <a:ext cx="1257923" cy="6289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2128DC-BD41-41F2-B6AB-9ADED41D3C60}">
      <dsp:nvSpPr>
        <dsp:cNvPr id="0" name=""/>
        <dsp:cNvSpPr/>
      </dsp:nvSpPr>
      <dsp:spPr>
        <a:xfrm>
          <a:off x="3728325" y="2505512"/>
          <a:ext cx="1904837" cy="19048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kumimoji="0" lang="ru-RU" altLang="ru-RU" sz="1200" b="1" i="1" u="none" strike="noStrike" kern="1200" cap="none" normalizeH="0" baseline="0" dirty="0" smtClean="0">
              <a:ln>
                <a:noFill/>
              </a:ln>
              <a:solidFill>
                <a:srgbClr val="FF33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Основные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1" u="none" strike="noStrike" kern="1200" cap="none" normalizeH="0" baseline="0" dirty="0" smtClean="0">
              <a:ln>
                <a:noFill/>
              </a:ln>
              <a:solidFill>
                <a:srgbClr val="FF33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направления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1" u="none" strike="noStrike" kern="1200" cap="none" normalizeH="0" baseline="0" dirty="0" smtClean="0">
              <a:ln>
                <a:noFill/>
              </a:ln>
              <a:solidFill>
                <a:srgbClr val="FF33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взаимодействия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1" u="none" strike="noStrike" kern="1200" cap="none" normalizeH="0" baseline="0" dirty="0" smtClean="0">
              <a:ln>
                <a:noFill/>
              </a:ln>
              <a:solidFill>
                <a:srgbClr val="FF33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школы и семьи </a:t>
          </a:r>
        </a:p>
      </dsp:txBody>
      <dsp:txXfrm>
        <a:off x="4007282" y="2784469"/>
        <a:ext cx="1346923" cy="1346923"/>
      </dsp:txXfrm>
    </dsp:sp>
    <dsp:sp modelId="{05FF128A-FD43-488C-BED7-4DC07F1A1EAD}">
      <dsp:nvSpPr>
        <dsp:cNvPr id="0" name=""/>
        <dsp:cNvSpPr/>
      </dsp:nvSpPr>
      <dsp:spPr>
        <a:xfrm rot="16200000">
          <a:off x="4392768" y="2199224"/>
          <a:ext cx="575951" cy="36625"/>
        </a:xfrm>
        <a:custGeom>
          <a:avLst/>
          <a:gdLst/>
          <a:ahLst/>
          <a:cxnLst/>
          <a:rect l="0" t="0" r="0" b="0"/>
          <a:pathLst>
            <a:path>
              <a:moveTo>
                <a:pt x="0" y="18312"/>
              </a:moveTo>
              <a:lnTo>
                <a:pt x="575951" y="1831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666345" y="2203138"/>
        <a:ext cx="28797" cy="28797"/>
      </dsp:txXfrm>
    </dsp:sp>
    <dsp:sp modelId="{E811ED96-137E-4CAD-859E-1972158D958B}">
      <dsp:nvSpPr>
        <dsp:cNvPr id="0" name=""/>
        <dsp:cNvSpPr/>
      </dsp:nvSpPr>
      <dsp:spPr>
        <a:xfrm>
          <a:off x="3728325" y="24723"/>
          <a:ext cx="1904837" cy="19048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Психолого-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педагогическое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просвещение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родителей</a:t>
          </a:r>
        </a:p>
      </dsp:txBody>
      <dsp:txXfrm>
        <a:off x="4007282" y="303680"/>
        <a:ext cx="1346923" cy="1346923"/>
      </dsp:txXfrm>
    </dsp:sp>
    <dsp:sp modelId="{9EDC6E82-AF9C-4314-9BDE-DAE8E9D58F82}">
      <dsp:nvSpPr>
        <dsp:cNvPr id="0" name=""/>
        <dsp:cNvSpPr/>
      </dsp:nvSpPr>
      <dsp:spPr>
        <a:xfrm rot="20520000">
          <a:off x="5572453" y="3056315"/>
          <a:ext cx="575951" cy="36625"/>
        </a:xfrm>
        <a:custGeom>
          <a:avLst/>
          <a:gdLst/>
          <a:ahLst/>
          <a:cxnLst/>
          <a:rect l="0" t="0" r="0" b="0"/>
          <a:pathLst>
            <a:path>
              <a:moveTo>
                <a:pt x="0" y="18312"/>
              </a:moveTo>
              <a:lnTo>
                <a:pt x="575951" y="1831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846030" y="3060229"/>
        <a:ext cx="28797" cy="28797"/>
      </dsp:txXfrm>
    </dsp:sp>
    <dsp:sp modelId="{366C71C1-5CE4-4701-A84D-749AF3C2A14A}">
      <dsp:nvSpPr>
        <dsp:cNvPr id="0" name=""/>
        <dsp:cNvSpPr/>
      </dsp:nvSpPr>
      <dsp:spPr>
        <a:xfrm>
          <a:off x="6087696" y="1738906"/>
          <a:ext cx="1904837" cy="19048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Участие родителей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в управлении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учебно-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воспитательным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процессом</a:t>
          </a:r>
        </a:p>
      </dsp:txBody>
      <dsp:txXfrm>
        <a:off x="6366653" y="2017863"/>
        <a:ext cx="1346923" cy="1346923"/>
      </dsp:txXfrm>
    </dsp:sp>
    <dsp:sp modelId="{9CD8E351-F2F1-4A6F-A16F-C186378D0E8A}">
      <dsp:nvSpPr>
        <dsp:cNvPr id="0" name=""/>
        <dsp:cNvSpPr/>
      </dsp:nvSpPr>
      <dsp:spPr>
        <a:xfrm rot="3240000">
          <a:off x="5121853" y="4443119"/>
          <a:ext cx="575951" cy="36625"/>
        </a:xfrm>
        <a:custGeom>
          <a:avLst/>
          <a:gdLst/>
          <a:ahLst/>
          <a:cxnLst/>
          <a:rect l="0" t="0" r="0" b="0"/>
          <a:pathLst>
            <a:path>
              <a:moveTo>
                <a:pt x="0" y="18312"/>
              </a:moveTo>
              <a:lnTo>
                <a:pt x="575951" y="1831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95430" y="4447033"/>
        <a:ext cx="28797" cy="28797"/>
      </dsp:txXfrm>
    </dsp:sp>
    <dsp:sp modelId="{E4CB674C-650F-4B76-9999-65D97FB256EE}">
      <dsp:nvSpPr>
        <dsp:cNvPr id="0" name=""/>
        <dsp:cNvSpPr/>
      </dsp:nvSpPr>
      <dsp:spPr>
        <a:xfrm>
          <a:off x="5186496" y="4512513"/>
          <a:ext cx="1904837" cy="19048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Педагогическое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сопровождение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семейного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воспитания</a:t>
          </a:r>
        </a:p>
      </dsp:txBody>
      <dsp:txXfrm>
        <a:off x="5465453" y="4791470"/>
        <a:ext cx="1346923" cy="1346923"/>
      </dsp:txXfrm>
    </dsp:sp>
    <dsp:sp modelId="{2FAF61D1-9819-4CD5-81C9-3556E1AA4F13}">
      <dsp:nvSpPr>
        <dsp:cNvPr id="0" name=""/>
        <dsp:cNvSpPr/>
      </dsp:nvSpPr>
      <dsp:spPr>
        <a:xfrm rot="7560000">
          <a:off x="3663682" y="4443119"/>
          <a:ext cx="575951" cy="36625"/>
        </a:xfrm>
        <a:custGeom>
          <a:avLst/>
          <a:gdLst/>
          <a:ahLst/>
          <a:cxnLst/>
          <a:rect l="0" t="0" r="0" b="0"/>
          <a:pathLst>
            <a:path>
              <a:moveTo>
                <a:pt x="0" y="18312"/>
              </a:moveTo>
              <a:lnTo>
                <a:pt x="575951" y="1831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937259" y="4447033"/>
        <a:ext cx="28797" cy="28797"/>
      </dsp:txXfrm>
    </dsp:sp>
    <dsp:sp modelId="{F2FC38A5-840D-4EF1-9DEC-BC0BA4A8F366}">
      <dsp:nvSpPr>
        <dsp:cNvPr id="0" name=""/>
        <dsp:cNvSpPr/>
      </dsp:nvSpPr>
      <dsp:spPr>
        <a:xfrm>
          <a:off x="2270153" y="4512513"/>
          <a:ext cx="1904837" cy="19048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Социальная 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правовая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поддержка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семей.</a:t>
          </a:r>
        </a:p>
      </dsp:txBody>
      <dsp:txXfrm>
        <a:off x="2549110" y="4791470"/>
        <a:ext cx="1346923" cy="1346923"/>
      </dsp:txXfrm>
    </dsp:sp>
    <dsp:sp modelId="{69091AC1-8021-4950-B68B-DEB239FB25DF}">
      <dsp:nvSpPr>
        <dsp:cNvPr id="0" name=""/>
        <dsp:cNvSpPr/>
      </dsp:nvSpPr>
      <dsp:spPr>
        <a:xfrm rot="11880000">
          <a:off x="3213082" y="3056315"/>
          <a:ext cx="575951" cy="36625"/>
        </a:xfrm>
        <a:custGeom>
          <a:avLst/>
          <a:gdLst/>
          <a:ahLst/>
          <a:cxnLst/>
          <a:rect l="0" t="0" r="0" b="0"/>
          <a:pathLst>
            <a:path>
              <a:moveTo>
                <a:pt x="0" y="18312"/>
              </a:moveTo>
              <a:lnTo>
                <a:pt x="575951" y="1831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486659" y="3060229"/>
        <a:ext cx="28797" cy="28797"/>
      </dsp:txXfrm>
    </dsp:sp>
    <dsp:sp modelId="{D4A141CA-8BAE-4F87-907F-F858CD8ADB2F}">
      <dsp:nvSpPr>
        <dsp:cNvPr id="0" name=""/>
        <dsp:cNvSpPr/>
      </dsp:nvSpPr>
      <dsp:spPr>
        <a:xfrm>
          <a:off x="1368954" y="1738906"/>
          <a:ext cx="1904837" cy="19048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Ценностно-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ориентированная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деятельность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sz="1100" b="0" i="0" u="none" strike="noStrike" kern="1200" cap="none" normalizeH="0" baseline="0" smtClean="0">
            <a:ln>
              <a:noFill/>
            </a:ln>
            <a:solidFill>
              <a:srgbClr val="0000FF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47911" y="2017863"/>
        <a:ext cx="1346923" cy="13469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042E3-2597-4F71-B346-00BD886DC94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1B685-BF98-45A3-8927-1EE99AD4C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150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1B685-BF98-45A3-8927-1EE99AD4C08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528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043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09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763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364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989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02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12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2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285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462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837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7730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0350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062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389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935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3634" y="1"/>
            <a:ext cx="9156700" cy="10652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2946400" y="1927226"/>
            <a:ext cx="9033933" cy="4151313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72584" y="6415089"/>
            <a:ext cx="2125133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969684" y="6415089"/>
            <a:ext cx="6788149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564284" y="6415088"/>
            <a:ext cx="1293283" cy="423862"/>
          </a:xfrm>
        </p:spPr>
        <p:txBody>
          <a:bodyPr/>
          <a:lstStyle>
            <a:lvl1pPr>
              <a:defRPr/>
            </a:lvl1pPr>
          </a:lstStyle>
          <a:p>
            <a:fld id="{3457878D-E126-4BA1-9F19-578E2007933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710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9C288-C5F2-4789-97E2-6E023ECB9284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0E0A948-A8BB-47B7-94BF-3739C1897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429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66790" y="1385918"/>
            <a:ext cx="6815669" cy="233377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chemeClr val="accent2"/>
                </a:solidFill>
              </a:rPr>
              <a:t>Публичный доклад директора МБОУ «СОШ № 3 г. Азнакаево» </a:t>
            </a:r>
            <a:endParaRPr lang="ru-RU" sz="5400" b="1" dirty="0" smtClean="0">
              <a:solidFill>
                <a:schemeClr val="accent2"/>
              </a:solidFill>
            </a:endParaRPr>
          </a:p>
          <a:p>
            <a:pPr algn="ctr"/>
            <a:r>
              <a:rPr lang="ru-RU" sz="5400" b="1" dirty="0" smtClean="0">
                <a:solidFill>
                  <a:schemeClr val="accent2"/>
                </a:solidFill>
              </a:rPr>
              <a:t>за 2020 год</a:t>
            </a:r>
            <a:r>
              <a:rPr lang="ru-RU" sz="5400" b="1" dirty="0" smtClean="0">
                <a:solidFill>
                  <a:schemeClr val="accent2"/>
                </a:solidFill>
              </a:rPr>
              <a:t>.</a:t>
            </a:r>
            <a:endParaRPr lang="ru-RU" sz="5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363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152" y="208290"/>
            <a:ext cx="7401185" cy="10668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56152" y="1275182"/>
            <a:ext cx="788590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31B6FD"/>
              </a:buClr>
              <a:buSzPct val="100000"/>
              <a:defRPr/>
            </a:pPr>
            <a:r>
              <a:rPr lang="ru-RU" sz="2400" b="1" i="1" dirty="0">
                <a:solidFill>
                  <a:srgbClr val="073E87"/>
                </a:solidFill>
                <a:latin typeface="Candara"/>
              </a:rPr>
              <a:t>Перечень объектов, расположенных</a:t>
            </a:r>
          </a:p>
          <a:p>
            <a:pPr lvl="0" algn="ctr">
              <a:spcBef>
                <a:spcPct val="20000"/>
              </a:spcBef>
              <a:buClr>
                <a:srgbClr val="31B6FD"/>
              </a:buClr>
              <a:buSzPct val="100000"/>
              <a:defRPr/>
            </a:pPr>
            <a:r>
              <a:rPr lang="ru-RU" sz="2400" b="1" i="1" dirty="0">
                <a:solidFill>
                  <a:srgbClr val="073E87"/>
                </a:solidFill>
                <a:latin typeface="Candara"/>
              </a:rPr>
              <a:t>в микрорайоне МОУ СОШ №3 г. Азнакаево РТ</a:t>
            </a:r>
          </a:p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anose="05050102010706020507" pitchFamily="18" charset="2"/>
              <a:buChar char=""/>
              <a:defRPr/>
            </a:pPr>
            <a:r>
              <a:rPr lang="ru-RU" sz="2400" b="1" i="1" dirty="0">
                <a:solidFill>
                  <a:srgbClr val="073E87"/>
                </a:solidFill>
                <a:latin typeface="Candara"/>
              </a:rPr>
              <a:t>1. ул.  Пушкина  1,</a:t>
            </a:r>
          </a:p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anose="05050102010706020507" pitchFamily="18" charset="2"/>
              <a:buChar char=""/>
              <a:defRPr/>
            </a:pPr>
            <a:r>
              <a:rPr lang="ru-RU" sz="2400" b="1" i="1" dirty="0">
                <a:solidFill>
                  <a:srgbClr val="073E87"/>
                </a:solidFill>
                <a:latin typeface="Candara"/>
              </a:rPr>
              <a:t>2. ул. Валиханова  4, 6, </a:t>
            </a:r>
          </a:p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anose="05050102010706020507" pitchFamily="18" charset="2"/>
              <a:buChar char=""/>
              <a:defRPr/>
            </a:pPr>
            <a:r>
              <a:rPr lang="ru-RU" sz="2400" b="1" i="1" dirty="0">
                <a:solidFill>
                  <a:srgbClr val="073E87"/>
                </a:solidFill>
                <a:latin typeface="Candara"/>
              </a:rPr>
              <a:t>3. ул. Ленина   2, 4, 6</a:t>
            </a:r>
          </a:p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anose="05050102010706020507" pitchFamily="18" charset="2"/>
              <a:buChar char=""/>
              <a:defRPr/>
            </a:pPr>
            <a:r>
              <a:rPr lang="ru-RU" sz="2400" b="1" i="1" dirty="0">
                <a:solidFill>
                  <a:srgbClr val="073E87"/>
                </a:solidFill>
                <a:latin typeface="Candara"/>
              </a:rPr>
              <a:t>4. Детский парк имени Р. </a:t>
            </a:r>
            <a:r>
              <a:rPr lang="ru-RU" sz="2400" b="1" i="1" dirty="0" err="1">
                <a:solidFill>
                  <a:srgbClr val="073E87"/>
                </a:solidFill>
                <a:latin typeface="Candara"/>
              </a:rPr>
              <a:t>Ишкаева</a:t>
            </a:r>
            <a:endParaRPr lang="ru-RU" sz="2400" b="1" i="1" dirty="0">
              <a:solidFill>
                <a:srgbClr val="073E87"/>
              </a:solidFill>
              <a:latin typeface="Candara"/>
            </a:endParaRPr>
          </a:p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anose="05050102010706020507" pitchFamily="18" charset="2"/>
              <a:buChar char=""/>
              <a:defRPr/>
            </a:pPr>
            <a:r>
              <a:rPr lang="ru-RU" sz="2400" b="1" i="1" dirty="0">
                <a:solidFill>
                  <a:srgbClr val="073E87"/>
                </a:solidFill>
                <a:latin typeface="Candara"/>
              </a:rPr>
              <a:t>5. ТЦ «Восток», магазин  «Изобилие»</a:t>
            </a:r>
          </a:p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anose="05050102010706020507" pitchFamily="18" charset="2"/>
              <a:buChar char=""/>
              <a:defRPr/>
            </a:pPr>
            <a:r>
              <a:rPr lang="ru-RU" sz="2400" b="1" i="1" dirty="0">
                <a:solidFill>
                  <a:srgbClr val="073E87"/>
                </a:solidFill>
                <a:latin typeface="Candara"/>
              </a:rPr>
              <a:t> 6. </a:t>
            </a:r>
            <a:r>
              <a:rPr lang="ru-RU" sz="2400" b="1" i="1" dirty="0" err="1">
                <a:solidFill>
                  <a:srgbClr val="073E87"/>
                </a:solidFill>
                <a:latin typeface="Candara"/>
              </a:rPr>
              <a:t>Азнакаевская</a:t>
            </a:r>
            <a:r>
              <a:rPr lang="ru-RU" sz="2400" b="1" i="1" dirty="0">
                <a:solidFill>
                  <a:srgbClr val="073E87"/>
                </a:solidFill>
                <a:latin typeface="Candara"/>
              </a:rPr>
              <a:t> гимназия.</a:t>
            </a:r>
          </a:p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anose="05050102010706020507" pitchFamily="18" charset="2"/>
              <a:buChar char=""/>
              <a:defRPr/>
            </a:pPr>
            <a:r>
              <a:rPr lang="ru-RU" sz="2400" b="1" i="1" dirty="0">
                <a:solidFill>
                  <a:srgbClr val="073E87"/>
                </a:solidFill>
                <a:latin typeface="Candara"/>
              </a:rPr>
              <a:t>7. Отделение скорой помощи.</a:t>
            </a:r>
          </a:p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anose="05050102010706020507" pitchFamily="18" charset="2"/>
              <a:buChar char=""/>
              <a:defRPr/>
            </a:pPr>
            <a:r>
              <a:rPr lang="ru-RU" sz="2400" b="1" i="1" dirty="0">
                <a:solidFill>
                  <a:srgbClr val="073E87"/>
                </a:solidFill>
                <a:latin typeface="Candara"/>
              </a:rPr>
              <a:t>8. Страховое агентство «Чулпан»</a:t>
            </a:r>
          </a:p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anose="05050102010706020507" pitchFamily="18" charset="2"/>
              <a:buChar char=""/>
              <a:defRPr/>
            </a:pPr>
            <a:r>
              <a:rPr lang="ru-RU" sz="2400" b="1" i="1" dirty="0">
                <a:solidFill>
                  <a:srgbClr val="073E87"/>
                </a:solidFill>
                <a:latin typeface="Candara"/>
              </a:rPr>
              <a:t>9. </a:t>
            </a:r>
            <a:r>
              <a:rPr lang="ru-RU" sz="2400" b="1" i="1" dirty="0" err="1">
                <a:solidFill>
                  <a:srgbClr val="073E87"/>
                </a:solidFill>
                <a:latin typeface="Candara"/>
              </a:rPr>
              <a:t>Десткий</a:t>
            </a:r>
            <a:r>
              <a:rPr lang="ru-RU" sz="2400" b="1" i="1" dirty="0">
                <a:solidFill>
                  <a:srgbClr val="073E87"/>
                </a:solidFill>
                <a:latin typeface="Candara"/>
              </a:rPr>
              <a:t> сад  №15 «Золотая рыбка»</a:t>
            </a:r>
          </a:p>
        </p:txBody>
      </p:sp>
    </p:spTree>
    <p:extLst>
      <p:ext uri="{BB962C8B-B14F-4D97-AF65-F5344CB8AC3E}">
        <p14:creationId xmlns:p14="http://schemas.microsoft.com/office/powerpoint/2010/main" val="377214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968248" cy="1751013"/>
          </a:xfrm>
          <a:solidFill>
            <a:schemeClr val="folHlink"/>
          </a:solidFill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800" b="1" i="1" dirty="0">
                <a:solidFill>
                  <a:srgbClr val="FF3300"/>
                </a:solidFill>
              </a:rPr>
              <a:t>Муниципальное бюджетное  общеобразовательное учреждение  </a:t>
            </a:r>
            <a:br>
              <a:rPr lang="ru-RU" altLang="ru-RU" sz="2800" b="1" i="1" dirty="0">
                <a:solidFill>
                  <a:srgbClr val="FF3300"/>
                </a:solidFill>
              </a:rPr>
            </a:br>
            <a:r>
              <a:rPr lang="ru-RU" altLang="ru-RU" sz="2800" b="1" i="1" dirty="0">
                <a:solidFill>
                  <a:srgbClr val="FF3300"/>
                </a:solidFill>
              </a:rPr>
              <a:t> «Средняя общеобразовательная школа №3 </a:t>
            </a:r>
            <a:r>
              <a:rPr lang="ru-RU" altLang="ru-RU" sz="2800" b="1" i="1" dirty="0" err="1">
                <a:solidFill>
                  <a:srgbClr val="FF3300"/>
                </a:solidFill>
              </a:rPr>
              <a:t>г.Азнакаево</a:t>
            </a:r>
            <a:r>
              <a:rPr lang="ru-RU" altLang="ru-RU" sz="2800" b="1" i="1" dirty="0">
                <a:solidFill>
                  <a:srgbClr val="FF3300"/>
                </a:solidFill>
              </a:rPr>
              <a:t>» РТ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2133600"/>
            <a:ext cx="2895600" cy="4495800"/>
          </a:xfrm>
          <a:solidFill>
            <a:srgbClr val="33CCFF"/>
          </a:solidFill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b="1" dirty="0" smtClean="0">
                <a:solidFill>
                  <a:srgbClr val="FF0000"/>
                </a:solidFill>
              </a:rPr>
              <a:t>Школа открыта в 1958 году.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b="1" dirty="0" smtClean="0">
                <a:solidFill>
                  <a:srgbClr val="FF0000"/>
                </a:solidFill>
              </a:rPr>
              <a:t>В школе обучается 363 учащихся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b="1" dirty="0" smtClean="0">
                <a:solidFill>
                  <a:srgbClr val="FF0000"/>
                </a:solidFill>
              </a:rPr>
              <a:t>в  18 класс-комплектах.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b="1" dirty="0" smtClean="0">
                <a:solidFill>
                  <a:srgbClr val="FF0000"/>
                </a:solidFill>
              </a:rPr>
              <a:t>В школе работает 28 учителей,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b="1" dirty="0" smtClean="0">
                <a:solidFill>
                  <a:srgbClr val="FF0000"/>
                </a:solidFill>
              </a:rPr>
              <a:t>Из них 18 классных руководителей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b="1" dirty="0" smtClean="0">
              <a:solidFill>
                <a:srgbClr val="FFFF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b="1" dirty="0" smtClean="0">
              <a:solidFill>
                <a:srgbClr val="CC3300"/>
              </a:solidFill>
            </a:endParaRPr>
          </a:p>
        </p:txBody>
      </p:sp>
      <p:pic>
        <p:nvPicPr>
          <p:cNvPr id="13315" name="Picture 9" descr="C:\Users\fahrt\Desktop\Фото с телефона\№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1" y="1981201"/>
            <a:ext cx="7070725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823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6155" y="224900"/>
            <a:ext cx="72635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 smtClean="0"/>
              <a:t>Укомплектованность школьной библиотеки</a:t>
            </a:r>
            <a:endParaRPr lang="ru-RU" sz="2800" b="1" i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564165"/>
              </p:ext>
            </p:extLst>
          </p:nvPr>
        </p:nvGraphicFramePr>
        <p:xfrm>
          <a:off x="746641" y="1505098"/>
          <a:ext cx="8502554" cy="456721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651344"/>
                <a:gridCol w="2240984"/>
                <a:gridCol w="2485033"/>
                <a:gridCol w="2125193"/>
              </a:tblGrid>
              <a:tr h="16411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Учебный год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Художественная литература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На 1 ученика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Учебная литература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515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2019-2020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17 715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64 экз. из них 26 экз.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учебной литературы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7 322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515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2020-2021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17 715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64 экз. из них 26 экз.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учебной литературы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7 322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15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7593" y="353111"/>
            <a:ext cx="4653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 smtClean="0"/>
              <a:t>Информационные ресурсы</a:t>
            </a:r>
            <a:endParaRPr lang="ru-RU" sz="2800" b="1" i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900653"/>
              </p:ext>
            </p:extLst>
          </p:nvPr>
        </p:nvGraphicFramePr>
        <p:xfrm>
          <a:off x="642404" y="1906266"/>
          <a:ext cx="8570795" cy="391235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931605"/>
                <a:gridCol w="2931605"/>
                <a:gridCol w="2707585"/>
              </a:tblGrid>
              <a:tr h="4913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2019-2020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2020-2021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1319"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Количество стационарных компьютеров: ниже Pentium I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                                   Pentium III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                                   Pentium IV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1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1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1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13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Количество ноутбуков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13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Выход в Интернет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430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0544" y="475749"/>
            <a:ext cx="4780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Финансирование за 2020 год</a:t>
            </a:r>
            <a:endParaRPr lang="ru-RU" sz="28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31272" y="1784248"/>
            <a:ext cx="83114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ФОТ учреждения  –  976724,88 тыс. руб.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ФОТ учителей учреждения  -  850157,63 руб.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Стимулирующая часть ФОТ учителей  - 87740 руб.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Средняя заработная плата работников ОУ – 25361,6 руб.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том числе: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административно-управленческий персонал- 30556,88 руб.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учителей – 22977,23 руб.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-учителей, проработавших менее 3-х лет после окончания ВУЗа  – 18700 руб.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-прочего персонала – 12656,72 руб.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091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759" y="305281"/>
            <a:ext cx="9601196" cy="745588"/>
          </a:xfrm>
        </p:spPr>
        <p:txBody>
          <a:bodyPr>
            <a:normAutofit/>
          </a:bodyPr>
          <a:lstStyle/>
          <a:p>
            <a:r>
              <a:rPr lang="ru-RU" sz="3600" b="1" i="1" dirty="0"/>
              <a:t>Комплектование классов по ступеням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0896001"/>
              </p:ext>
            </p:extLst>
          </p:nvPr>
        </p:nvGraphicFramePr>
        <p:xfrm>
          <a:off x="529476" y="1050869"/>
          <a:ext cx="9180339" cy="55223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99170"/>
                <a:gridCol w="1783971"/>
                <a:gridCol w="1733028"/>
                <a:gridCol w="1682085"/>
                <a:gridCol w="1682085"/>
              </a:tblGrid>
              <a:tr h="346236">
                <a:tc gridSpan="5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2019-2020уч.год (на конец учебного года)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7363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Количество классов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1 ступень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2 ступень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3 ступень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Итого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8302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Общее количество классов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16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1841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Кол-во учащихся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152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154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40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346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6236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Средняя наполняемость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21,8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22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20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22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6236">
                <a:tc gridSpan="5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2020-2021уч.год (на конец 2четверти)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3021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Общее количество классов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18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52657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Кол-во учащихся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159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/>
                        </a:rPr>
                        <a:t>178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26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/>
                        </a:rPr>
                        <a:t>363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6236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Средняя наполняемость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22.71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19.66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13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20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-3554453" y="-97321"/>
            <a:ext cx="197086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1831750" y="28282"/>
            <a:ext cx="167981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73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29539" y="648313"/>
            <a:ext cx="855714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000" b="1" dirty="0"/>
              <a:t>Педагогический  коллектив  школы </a:t>
            </a:r>
          </a:p>
          <a:p>
            <a:r>
              <a:rPr lang="ru-RU" sz="2000" b="1" dirty="0"/>
              <a:t>           </a:t>
            </a:r>
          </a:p>
          <a:p>
            <a:r>
              <a:rPr lang="ru-RU" sz="2000" b="1" dirty="0"/>
              <a:t>В школе </a:t>
            </a:r>
            <a:r>
              <a:rPr lang="ru-RU" sz="2000" b="1" dirty="0" smtClean="0"/>
              <a:t>28 </a:t>
            </a:r>
            <a:r>
              <a:rPr lang="ru-RU" sz="2000" b="1" dirty="0"/>
              <a:t>основных педагога.</a:t>
            </a:r>
          </a:p>
          <a:p>
            <a:r>
              <a:rPr lang="ru-RU" sz="2000" b="1" dirty="0" smtClean="0"/>
              <a:t>Категорийность</a:t>
            </a:r>
            <a:r>
              <a:rPr lang="ru-RU" sz="2000" b="1" dirty="0"/>
              <a:t>: 2 педагога высшей квалификационной категории</a:t>
            </a:r>
          </a:p>
          <a:p>
            <a:r>
              <a:rPr lang="ru-RU" sz="2000" b="1" dirty="0" smtClean="0"/>
              <a:t>26 </a:t>
            </a:r>
            <a:r>
              <a:rPr lang="ru-RU" sz="2000" b="1" dirty="0"/>
              <a:t>педагог имеет первую квалификационную категорию</a:t>
            </a:r>
          </a:p>
          <a:p>
            <a:endParaRPr lang="ru-RU" sz="2000" b="1" dirty="0"/>
          </a:p>
          <a:p>
            <a:endParaRPr lang="ru-RU" sz="2000" b="1" dirty="0"/>
          </a:p>
          <a:p>
            <a:r>
              <a:rPr lang="ru-RU" sz="2000" b="1" dirty="0" smtClean="0"/>
              <a:t> </a:t>
            </a:r>
            <a:r>
              <a:rPr lang="ru-RU" sz="2000" b="1" dirty="0"/>
              <a:t>Имеют отраслевые награды:</a:t>
            </a:r>
          </a:p>
          <a:p>
            <a:r>
              <a:rPr lang="ru-RU" sz="2000" b="1" dirty="0"/>
              <a:t>•	Почетный работник общего образования РФ- 1  педагог;</a:t>
            </a:r>
          </a:p>
          <a:p>
            <a:r>
              <a:rPr lang="ru-RU" sz="2000" b="1" dirty="0"/>
              <a:t>•	Почетная грамота Министерства образования и науки РФ  - 3 педагога;</a:t>
            </a:r>
          </a:p>
          <a:p>
            <a:r>
              <a:rPr lang="ru-RU" sz="2000" b="1" dirty="0"/>
              <a:t>•	Почетная грамота Министерства образования и науки РТ –  9 </a:t>
            </a:r>
            <a:r>
              <a:rPr lang="ru-RU" sz="2000" b="1" dirty="0" smtClean="0"/>
              <a:t>педагогов; </a:t>
            </a:r>
            <a:endParaRPr lang="ru-RU" sz="2000" b="1" dirty="0"/>
          </a:p>
          <a:p>
            <a:r>
              <a:rPr lang="ru-RU" sz="2000" b="1" dirty="0"/>
              <a:t>•	Обладатель гранта ПНПО «Образование»  –2 </a:t>
            </a:r>
            <a:r>
              <a:rPr lang="ru-RU" sz="2000" b="1" dirty="0" smtClean="0"/>
              <a:t>педагога.</a:t>
            </a:r>
            <a:endParaRPr lang="ru-RU" sz="2000" b="1" dirty="0"/>
          </a:p>
          <a:p>
            <a:r>
              <a:rPr lang="ru-RU" sz="2000" b="1" dirty="0"/>
              <a:t>•	«За заслуги в образовании РТ» - 4 педагога.</a:t>
            </a:r>
          </a:p>
          <a:p>
            <a:r>
              <a:rPr lang="ru-RU" sz="2000" b="1" dirty="0"/>
              <a:t>•	Медаль «В память 1000-летия Казани»- 1 педагог.</a:t>
            </a:r>
          </a:p>
        </p:txBody>
      </p:sp>
    </p:spTree>
    <p:extLst>
      <p:ext uri="{BB962C8B-B14F-4D97-AF65-F5344CB8AC3E}">
        <p14:creationId xmlns:p14="http://schemas.microsoft.com/office/powerpoint/2010/main" val="1944572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431765" y="213735"/>
            <a:ext cx="6867525" cy="1066800"/>
          </a:xfrm>
          <a:prstGeom prst="rect">
            <a:avLst/>
          </a:prstGeom>
          <a:effectLst/>
        </p:spPr>
        <p:txBody>
          <a:bodyPr vert="horz" lIns="0" tIns="45720" rIns="0" bIns="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altLang="ru-RU" sz="3600" b="1" dirty="0" smtClean="0">
                <a:solidFill>
                  <a:srgbClr val="FF0000"/>
                </a:solidFill>
              </a:rPr>
              <a:t>Социальный заказ.</a:t>
            </a:r>
            <a:r>
              <a:rPr lang="ru-RU" altLang="ru-RU" sz="3600" dirty="0" smtClean="0">
                <a:solidFill>
                  <a:srgbClr val="FF0000"/>
                </a:solidFill>
              </a:rPr>
              <a:t/>
            </a:r>
            <a:br>
              <a:rPr lang="ru-RU" altLang="ru-RU" sz="3600" dirty="0" smtClean="0">
                <a:solidFill>
                  <a:srgbClr val="FF0000"/>
                </a:solidFill>
              </a:rPr>
            </a:br>
            <a:r>
              <a:rPr lang="ru-RU" altLang="ru-RU" sz="3600" b="1" dirty="0" smtClean="0">
                <a:solidFill>
                  <a:srgbClr val="FF0000"/>
                </a:solidFill>
              </a:rPr>
              <a:t>Миссия школы </a:t>
            </a:r>
            <a:endParaRPr lang="ru-RU" altLang="ru-RU" sz="3600" dirty="0" smtClean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560227" y="1770060"/>
            <a:ext cx="8610600" cy="4343400"/>
          </a:xfrm>
          <a:prstGeom prst="rect">
            <a:avLst/>
          </a:prstGeom>
          <a:solidFill>
            <a:srgbClr val="33CCFF"/>
          </a:solidFill>
        </p:spPr>
        <p:txBody>
          <a:bodyPr vert="horz" lIns="91440" tIns="45720" rIns="91440" bIns="45720" rtlCol="0" anchor="t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2800" dirty="0" smtClean="0"/>
              <a:t> - создание </a:t>
            </a:r>
            <a:r>
              <a:rPr lang="ru-RU" altLang="ru-RU" sz="2800" dirty="0" err="1" smtClean="0"/>
              <a:t>культуротворческой</a:t>
            </a:r>
            <a:r>
              <a:rPr lang="ru-RU" altLang="ru-RU" sz="2800" dirty="0" smtClean="0"/>
              <a:t> образовательной системы,  ядром которой является система гражданско-патриотического воспитания, способной удовлетворить потребность  социума в воспитании человека-патриота и гражданина, способного на действенную любовь к своему Отечеству, одухотворенного идеалами добра,  активно не принимающего разрушительных идей и способного им противостоять. </a:t>
            </a:r>
          </a:p>
          <a:p>
            <a:pPr algn="ctr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04962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i="1" dirty="0"/>
              <a:t>Показатели успеваемости и качества ЗУН учащихся  </a:t>
            </a:r>
            <a:br>
              <a:rPr lang="ru-RU" b="1" i="1" dirty="0"/>
            </a:br>
            <a:r>
              <a:rPr lang="ru-RU" b="1" i="1" dirty="0"/>
              <a:t>МОУ СОШ № 3 г.  Азнакаево РТ</a:t>
            </a:r>
            <a:br>
              <a:rPr lang="ru-RU" b="1" i="1" dirty="0"/>
            </a:br>
            <a:r>
              <a:rPr lang="ru-RU" b="1" i="1" dirty="0"/>
              <a:t/>
            </a:r>
            <a:br>
              <a:rPr lang="ru-RU" b="1" i="1" dirty="0"/>
            </a:br>
            <a:r>
              <a:rPr lang="ru-RU" sz="3600" b="1" i="1" dirty="0" smtClean="0"/>
              <a:t/>
            </a:r>
            <a:br>
              <a:rPr lang="ru-RU" sz="3600" b="1" i="1" dirty="0" smtClean="0"/>
            </a:br>
            <a:endParaRPr lang="ru-RU" sz="3600" b="1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20585"/>
              </p:ext>
            </p:extLst>
          </p:nvPr>
        </p:nvGraphicFramePr>
        <p:xfrm>
          <a:off x="581279" y="2739931"/>
          <a:ext cx="8385410" cy="328911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235146"/>
                <a:gridCol w="2575132"/>
                <a:gridCol w="2575132"/>
              </a:tblGrid>
              <a:tr h="1687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Учебный год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2019/2020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 полугодие 2020/2021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007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Успеваемость    (%)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100%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99%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007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Качество           (%)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49%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52%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925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424" y="228600"/>
            <a:ext cx="9601196" cy="777922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smtClean="0"/>
              <a:t>Результаты ГИА</a:t>
            </a:r>
            <a:endParaRPr lang="ru-RU" sz="3600" b="1" i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2999025"/>
              </p:ext>
            </p:extLst>
          </p:nvPr>
        </p:nvGraphicFramePr>
        <p:xfrm>
          <a:off x="1239126" y="1463387"/>
          <a:ext cx="7369792" cy="52500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8679"/>
                <a:gridCol w="1334235"/>
                <a:gridCol w="1351780"/>
                <a:gridCol w="1351780"/>
                <a:gridCol w="1243318"/>
              </a:tblGrid>
              <a:tr h="39323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Предмет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07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Школа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Район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Школа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Район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Русский язык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68.19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73.12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</a:tr>
              <a:tr h="609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Математика профиль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59.79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62.99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Физика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58.27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60.23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u="sng">
                          <a:effectLst/>
                        </a:rPr>
                        <a:t>Информатика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u="none" dirty="0">
                          <a:effectLst/>
                        </a:rPr>
                        <a:t>56</a:t>
                      </a:r>
                      <a:endParaRPr lang="ru-RU" sz="2000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u="none" dirty="0">
                          <a:effectLst/>
                        </a:rPr>
                        <a:t>71,06</a:t>
                      </a:r>
                      <a:endParaRPr lang="ru-RU" sz="2000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u="none" dirty="0">
                          <a:effectLst/>
                        </a:rPr>
                        <a:t>62.5.</a:t>
                      </a:r>
                      <a:endParaRPr lang="ru-RU" sz="2000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Биология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История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</a:tr>
              <a:tr h="3788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Английский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81.94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</a:tr>
              <a:tr h="3153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Обществознание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60.71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Литература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68,29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</a:tr>
              <a:tr h="3788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Математика база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4.43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4.4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</a:tr>
              <a:tr h="3196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География 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582" marR="57582" marT="0" marB="0"/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4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361930"/>
              </p:ext>
            </p:extLst>
          </p:nvPr>
        </p:nvGraphicFramePr>
        <p:xfrm>
          <a:off x="98080" y="0"/>
          <a:ext cx="10621107" cy="65346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5429"/>
                <a:gridCol w="3047426"/>
                <a:gridCol w="7118252"/>
              </a:tblGrid>
              <a:tr h="5341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№ п/п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ФИО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Образовательное учреждение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1587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Ганиев Дмитрий Фанисович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МГУ им. Огарёва, историко-социологический институт, политология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Гарипов </a:t>
                      </a:r>
                      <a:r>
                        <a:rPr lang="ru-RU" sz="1600" dirty="0" err="1">
                          <a:effectLst/>
                        </a:rPr>
                        <a:t>Нияз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Рамилевич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Филиал КФУ в Набережных Челнах, машиностроение (бюджет)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1038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Гаффаров Рияз Дамирович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КАИ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Горелов Данил Андреевич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МГУ им. Огарёва, архитектурно- строительное отд. (бюджет)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1038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Джанзаков Мансур Рустемович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КАИ, (бюджет)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Дусаев Булат Маратович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Набережные Челны, педагогический институт (бюджет)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Закиев Азамат Фарасатович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err="1" smtClean="0">
                          <a:effectLst/>
                        </a:rPr>
                        <a:t>Альметьевский</a:t>
                      </a:r>
                      <a:r>
                        <a:rPr lang="ru-RU" sz="1600" dirty="0" smtClean="0">
                          <a:effectLst/>
                        </a:rPr>
                        <a:t> нефтяной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Разработка </a:t>
                      </a:r>
                      <a:r>
                        <a:rPr lang="ru-RU" sz="1600" dirty="0">
                          <a:effectLst/>
                        </a:rPr>
                        <a:t>и эксплуатация  нефтяных и газовых месторождений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Залилов Айрат Ягфарович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МГУ им. Огарёва архитектурно- строительное отд. (бюджет)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1924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Игтисамов Ильсаф Ильсурович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КНИТУ0КАИ  конструкторско-технологическое </a:t>
                      </a:r>
                      <a:r>
                        <a:rPr lang="ru-RU" sz="1600" dirty="0" smtClean="0">
                          <a:effectLst/>
                        </a:rPr>
                        <a:t>обеспечение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Кашапов Наиль Рудисович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КАИ, (бюджет)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Латыпов Булат Ирьгатович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КГЭУ, институт теплоэнергетики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79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Нуркаев Ильнар Ильмирович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Казанский строительный колледж, строительство и эксплуатация зданий (бюджет)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Староверов Никита Алексеевич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КФУ (филиал в Наб. Челах), наземно-транспортный комплекс (бюджет)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Фадеева Аделя Анатольевна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err="1">
                          <a:effectLst/>
                        </a:rPr>
                        <a:t>БащГУ</a:t>
                      </a:r>
                      <a:r>
                        <a:rPr lang="ru-RU" sz="1600" dirty="0">
                          <a:effectLst/>
                        </a:rPr>
                        <a:t>, картография и </a:t>
                      </a:r>
                      <a:r>
                        <a:rPr lang="ru-RU" sz="1600" dirty="0" err="1">
                          <a:effectLst/>
                        </a:rPr>
                        <a:t>геоинформатика</a:t>
                      </a:r>
                      <a:r>
                        <a:rPr lang="ru-RU" sz="1600" dirty="0">
                          <a:effectLst/>
                        </a:rPr>
                        <a:t>, (бюджет)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Фатихова Алия Фанисовна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КФУ, менеджмент (бюджет)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Хазиев Булат Рамилевич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КГЭУ, институт электроэнергетики (бюджет)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Хамзин Дамир Равилевич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КГЭУ, институт электроэнергетики, факультет  электроснабжение,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Шакирзянов Ильгам Ильгизович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КИУ, прикладная информатика, (бюджет) (платное отд.)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Шакиров Руслан Ильдарович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КАИ, кафедра </a:t>
                      </a:r>
                      <a:r>
                        <a:rPr lang="ru-RU" sz="1600" dirty="0" err="1">
                          <a:effectLst/>
                        </a:rPr>
                        <a:t>инноватики</a:t>
                      </a:r>
                      <a:r>
                        <a:rPr lang="ru-RU" sz="1600" dirty="0">
                          <a:effectLst/>
                        </a:rPr>
                        <a:t> (платное отделение)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  <a:tr h="211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Шарипов Нурислам Ильнурович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КАИ, кафедра </a:t>
                      </a:r>
                      <a:r>
                        <a:rPr lang="ru-RU" sz="1600" dirty="0" err="1">
                          <a:effectLst/>
                        </a:rPr>
                        <a:t>инноватики</a:t>
                      </a:r>
                      <a:r>
                        <a:rPr lang="ru-RU" sz="1600" dirty="0">
                          <a:effectLst/>
                        </a:rPr>
                        <a:t> (платное отделение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37" marR="25837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503043" y="2210614"/>
            <a:ext cx="22313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484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Результаты участия школьников в олимпиадах и конкурсах.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На муниципальном уровне более 40 победителей и призеров в различных конкурсах и олимпиадах.</a:t>
            </a:r>
          </a:p>
          <a:p>
            <a:r>
              <a:rPr lang="ru-RU" dirty="0" smtClean="0"/>
              <a:t>в </a:t>
            </a:r>
            <a:r>
              <a:rPr lang="ru-RU" dirty="0"/>
              <a:t>2020 г. Ахметова Альбина победила во всероссийском конкурсе «Большая перемена</a:t>
            </a:r>
            <a:r>
              <a:rPr lang="ru-RU" dirty="0" smtClean="0"/>
              <a:t>». Ахметова </a:t>
            </a:r>
            <a:r>
              <a:rPr lang="ru-RU" dirty="0" err="1" smtClean="0"/>
              <a:t>Альбина,Гараев</a:t>
            </a:r>
            <a:r>
              <a:rPr lang="ru-RU" dirty="0" smtClean="0"/>
              <a:t> Марсель являются призерами и победителями конкурса </a:t>
            </a:r>
            <a:r>
              <a:rPr lang="ru-RU" dirty="0" err="1" smtClean="0"/>
              <a:t>проф.мастерства</a:t>
            </a:r>
            <a:r>
              <a:rPr lang="ru-RU" dirty="0" smtClean="0"/>
              <a:t> </a:t>
            </a:r>
            <a:r>
              <a:rPr lang="en-US" dirty="0" smtClean="0"/>
              <a:t>WORLDSKILLS</a:t>
            </a:r>
            <a:r>
              <a:rPr lang="ru-RU" dirty="0" smtClean="0"/>
              <a:t>. Наши </a:t>
            </a:r>
            <a:r>
              <a:rPr lang="ru-RU" dirty="0"/>
              <a:t>ученики стали победителями и призерами на республиканских предметных олимпиадах по : русскому языку, физике .химии, математике, татарскому языку. Наши звездочки- Ахметова Альбина, </a:t>
            </a:r>
            <a:r>
              <a:rPr lang="ru-RU" dirty="0" err="1"/>
              <a:t>Миргалиева</a:t>
            </a:r>
            <a:r>
              <a:rPr lang="ru-RU" dirty="0"/>
              <a:t> Алсу, </a:t>
            </a:r>
            <a:r>
              <a:rPr lang="ru-RU" dirty="0" err="1"/>
              <a:t>Шайхулова</a:t>
            </a:r>
            <a:r>
              <a:rPr lang="ru-RU" dirty="0"/>
              <a:t> </a:t>
            </a:r>
            <a:r>
              <a:rPr lang="ru-RU" dirty="0" err="1"/>
              <a:t>Раиля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85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5617" y="219815"/>
            <a:ext cx="76150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Результативность участия в районных, предметных олимпиадах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08603"/>
              </p:ext>
            </p:extLst>
          </p:nvPr>
        </p:nvGraphicFramePr>
        <p:xfrm>
          <a:off x="1416868" y="1094320"/>
          <a:ext cx="7833814" cy="549966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42877"/>
                <a:gridCol w="2155897"/>
                <a:gridCol w="1788653"/>
                <a:gridCol w="120501"/>
                <a:gridCol w="1767601"/>
                <a:gridCol w="1437784"/>
                <a:gridCol w="120501"/>
              </a:tblGrid>
              <a:tr h="25117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п/п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Предметы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 ч е б н ы й      г о 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311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2020/2021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593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31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Татарский язык  (</a:t>
                      </a:r>
                      <a:r>
                        <a:rPr lang="ru-RU" sz="1400" dirty="0" err="1">
                          <a:effectLst/>
                        </a:rPr>
                        <a:t>осн</a:t>
                      </a:r>
                      <a:r>
                        <a:rPr lang="ru-RU" sz="1400" dirty="0">
                          <a:effectLst/>
                        </a:rPr>
                        <a:t>. гр.)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31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Татарский язык (рус. гр.)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31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Русский язык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31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Русская литература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31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Иностранный язык (англ.)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2">
                  <a:txBody>
                    <a:bodyPr/>
                    <a:lstStyle/>
                    <a:p>
                      <a:pPr indent="12192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2192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31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Алгебра и начала анализа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31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Информатика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31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dirty="0" smtClean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Физика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Химия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31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Биология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31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История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31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Экономика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31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Обществознание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31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Физкультура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5337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Призовых мест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344" marR="643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002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2428" y="508716"/>
            <a:ext cx="9002332" cy="838200"/>
          </a:xfrm>
        </p:spPr>
        <p:txBody>
          <a:bodyPr vert="horz" lIns="0" tIns="45720" rIns="0" bIns="0" rtlCol="0" anchor="ctr">
            <a:normAutofit fontScale="90000"/>
          </a:bodyPr>
          <a:lstStyle/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</a:rPr>
              <a:t>Приоритетные направления  </a:t>
            </a:r>
            <a:r>
              <a:rPr lang="ru-RU" sz="2400" b="1" dirty="0" smtClean="0">
                <a:solidFill>
                  <a:srgbClr val="FF0000"/>
                </a:solidFill>
              </a:rPr>
              <a:t>воспитательной  </a:t>
            </a:r>
            <a:r>
              <a:rPr lang="ru-RU" sz="2400" b="1" dirty="0">
                <a:solidFill>
                  <a:srgbClr val="FF0000"/>
                </a:solidFill>
              </a:rPr>
              <a:t>работы  в   школе: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18434" name="Rectangle 5"/>
          <p:cNvSpPr>
            <a:spLocks noGrp="1" noChangeArrowheads="1"/>
          </p:cNvSpPr>
          <p:nvPr>
            <p:ph idx="1"/>
          </p:nvPr>
        </p:nvSpPr>
        <p:spPr>
          <a:xfrm>
            <a:off x="1134414" y="1346916"/>
            <a:ext cx="8686800" cy="5029200"/>
          </a:xfrm>
          <a:solidFill>
            <a:srgbClr val="00FFCC"/>
          </a:solidFill>
        </p:spPr>
        <p:txBody>
          <a:bodyPr/>
          <a:lstStyle/>
          <a:p>
            <a:pPr eaLnBrk="1" hangingPunct="1">
              <a:buClr>
                <a:srgbClr val="FF9900"/>
              </a:buClr>
            </a:pPr>
            <a:r>
              <a:rPr lang="ru-RU" altLang="ru-RU" sz="2000" dirty="0"/>
              <a:t>Здоровье (Через реализацию программы «Здоровье», «Разговор о правильном питании»)</a:t>
            </a:r>
          </a:p>
          <a:p>
            <a:pPr eaLnBrk="1" hangingPunct="1">
              <a:buClr>
                <a:srgbClr val="FF9900"/>
              </a:buClr>
            </a:pPr>
            <a:r>
              <a:rPr lang="ru-RU" altLang="ru-RU" sz="2000" dirty="0"/>
              <a:t>Воспитание нравственной, социально значимой личности  (реализация школьных программ «Основы лидерства») </a:t>
            </a:r>
          </a:p>
          <a:p>
            <a:pPr eaLnBrk="1" hangingPunct="1">
              <a:buClr>
                <a:srgbClr val="FF9900"/>
              </a:buClr>
            </a:pPr>
            <a:r>
              <a:rPr lang="ru-RU" altLang="ru-RU" sz="2000" dirty="0"/>
              <a:t>Семья (республиканская  программа по антинаркотической  работе с родителями  «Путь к успеху»)</a:t>
            </a:r>
          </a:p>
          <a:p>
            <a:pPr eaLnBrk="1" hangingPunct="1">
              <a:buClr>
                <a:srgbClr val="FF9900"/>
              </a:buClr>
            </a:pPr>
            <a:r>
              <a:rPr lang="ru-RU" altLang="ru-RU" sz="2000" dirty="0"/>
              <a:t>Интеллект (реализация  учебных программ, работа с одарёнными детьми)</a:t>
            </a:r>
          </a:p>
          <a:p>
            <a:pPr eaLnBrk="1" hangingPunct="1">
              <a:buClr>
                <a:srgbClr val="FF9900"/>
              </a:buClr>
            </a:pPr>
            <a:r>
              <a:rPr lang="ru-RU" altLang="ru-RU" sz="2000" dirty="0"/>
              <a:t>Работа  с  детьми  « группы риска»   (на основе стандартов профилактической работы)</a:t>
            </a:r>
          </a:p>
          <a:p>
            <a:pPr eaLnBrk="1" hangingPunct="1">
              <a:buClr>
                <a:srgbClr val="FF9900"/>
              </a:buClr>
            </a:pPr>
            <a:r>
              <a:rPr lang="ru-RU" altLang="ru-RU" sz="2000" dirty="0"/>
              <a:t>Развитие органов детского ученического самоуправления через работу  детской  общественной организации «</a:t>
            </a:r>
            <a:r>
              <a:rPr lang="ru-RU" altLang="ru-RU" sz="2000" dirty="0" err="1"/>
              <a:t>Алькор</a:t>
            </a:r>
            <a:r>
              <a:rPr lang="ru-RU" altLang="ru-RU" sz="2000" dirty="0"/>
              <a:t>», «Российское движение школьников»,  проект «</a:t>
            </a:r>
            <a:r>
              <a:rPr lang="en-US" altLang="ru-RU" sz="2000" dirty="0"/>
              <a:t>S</a:t>
            </a:r>
            <a:r>
              <a:rPr lang="ru-RU" altLang="ru-RU" sz="2000" dirty="0"/>
              <a:t>а</a:t>
            </a:r>
            <a:r>
              <a:rPr lang="en-US" altLang="ru-RU" sz="2000" dirty="0"/>
              <a:t>M</a:t>
            </a:r>
            <a:r>
              <a:rPr lang="ru-RU" altLang="ru-RU" sz="2000" dirty="0"/>
              <a:t>о</a:t>
            </a:r>
            <a:r>
              <a:rPr lang="en-US" altLang="ru-RU" sz="2000" dirty="0"/>
              <a:t>S</a:t>
            </a:r>
            <a:r>
              <a:rPr lang="ru-RU" altLang="ru-RU" sz="2000" dirty="0" err="1"/>
              <a:t>тоятельные</a:t>
            </a:r>
            <a:r>
              <a:rPr lang="en-US" altLang="ru-RU" sz="2000" dirty="0"/>
              <a:t> </a:t>
            </a:r>
            <a:r>
              <a:rPr lang="ru-RU" altLang="ru-RU" sz="2000" dirty="0"/>
              <a:t>дети», «Совет старшеклассников».</a:t>
            </a:r>
          </a:p>
          <a:p>
            <a:pPr eaLnBrk="1" hangingPunct="1">
              <a:buClr>
                <a:srgbClr val="FF9900"/>
              </a:buClr>
            </a:pPr>
            <a:endParaRPr lang="ru-RU" altLang="ru-RU" sz="2000" dirty="0"/>
          </a:p>
          <a:p>
            <a:pPr eaLnBrk="1" hangingPunct="1"/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217505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1840606" y="1119389"/>
            <a:ext cx="7205663" cy="5335588"/>
            <a:chOff x="6004" y="1383"/>
            <a:chExt cx="4967" cy="6378"/>
          </a:xfrm>
        </p:grpSpPr>
        <p:sp>
          <p:nvSpPr>
            <p:cNvPr id="19460" name="Oval 3"/>
            <p:cNvSpPr>
              <a:spLocks noChangeArrowheads="1"/>
            </p:cNvSpPr>
            <p:nvPr/>
          </p:nvSpPr>
          <p:spPr bwMode="auto">
            <a:xfrm>
              <a:off x="6604" y="4263"/>
              <a:ext cx="1801" cy="1978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0" lang="ru-RU" altLang="ru-RU" sz="1600" b="1" i="1">
                <a:latin typeface="Arial" panose="020B0604020202020204" pitchFamily="34" charset="0"/>
              </a:endParaRPr>
            </a:p>
            <a:p>
              <a:pPr eaLnBrk="1" hangingPunct="1"/>
              <a:r>
                <a:rPr kumimoji="0" lang="ru-RU" altLang="ru-RU" sz="1600" b="1" i="1">
                  <a:latin typeface="Arial" panose="020B0604020202020204" pitchFamily="34" charset="0"/>
                </a:rPr>
                <a:t>«Разговор о правильном питании»</a:t>
              </a:r>
            </a:p>
          </p:txBody>
        </p:sp>
        <p:sp>
          <p:nvSpPr>
            <p:cNvPr id="19461" name="Oval 4"/>
            <p:cNvSpPr>
              <a:spLocks noChangeArrowheads="1"/>
            </p:cNvSpPr>
            <p:nvPr/>
          </p:nvSpPr>
          <p:spPr bwMode="auto">
            <a:xfrm>
              <a:off x="6004" y="2817"/>
              <a:ext cx="1803" cy="197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0" lang="ru-RU" altLang="ru-RU">
                <a:latin typeface="Constantia" panose="02030602050306030303" pitchFamily="18" charset="0"/>
              </a:endParaRPr>
            </a:p>
          </p:txBody>
        </p:sp>
        <p:sp>
          <p:nvSpPr>
            <p:cNvPr id="19462" name="Oval 5"/>
            <p:cNvSpPr>
              <a:spLocks noChangeArrowheads="1"/>
            </p:cNvSpPr>
            <p:nvPr/>
          </p:nvSpPr>
          <p:spPr bwMode="auto">
            <a:xfrm>
              <a:off x="8404" y="4257"/>
              <a:ext cx="1800" cy="1978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0" lang="ru-RU" altLang="ru-RU">
                <a:latin typeface="Constantia" panose="02030602050306030303" pitchFamily="18" charset="0"/>
              </a:endParaRPr>
            </a:p>
          </p:txBody>
        </p:sp>
        <p:sp>
          <p:nvSpPr>
            <p:cNvPr id="19463" name="Oval 6"/>
            <p:cNvSpPr>
              <a:spLocks noChangeArrowheads="1"/>
            </p:cNvSpPr>
            <p:nvPr/>
          </p:nvSpPr>
          <p:spPr bwMode="auto">
            <a:xfrm>
              <a:off x="7565" y="2823"/>
              <a:ext cx="1801" cy="197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0" lang="ru-RU" altLang="ru-RU">
                <a:latin typeface="Constantia" panose="02030602050306030303" pitchFamily="18" charset="0"/>
              </a:endParaRPr>
            </a:p>
          </p:txBody>
        </p:sp>
        <p:sp>
          <p:nvSpPr>
            <p:cNvPr id="19464" name="Oval 7"/>
            <p:cNvSpPr>
              <a:spLocks noChangeArrowheads="1"/>
            </p:cNvSpPr>
            <p:nvPr/>
          </p:nvSpPr>
          <p:spPr bwMode="auto">
            <a:xfrm>
              <a:off x="6845" y="1383"/>
              <a:ext cx="1800" cy="1978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0" lang="ru-RU" altLang="ru-RU">
                <a:latin typeface="Constantia" panose="02030602050306030303" pitchFamily="18" charset="0"/>
              </a:endParaRPr>
            </a:p>
          </p:txBody>
        </p:sp>
        <p:sp>
          <p:nvSpPr>
            <p:cNvPr id="19465" name="Oval 8"/>
            <p:cNvSpPr>
              <a:spLocks noChangeArrowheads="1"/>
            </p:cNvSpPr>
            <p:nvPr/>
          </p:nvSpPr>
          <p:spPr bwMode="auto">
            <a:xfrm>
              <a:off x="9004" y="2637"/>
              <a:ext cx="1679" cy="197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0" lang="ru-RU" altLang="ru-RU">
                <a:latin typeface="Constantia" panose="02030602050306030303" pitchFamily="18" charset="0"/>
              </a:endParaRPr>
            </a:p>
          </p:txBody>
        </p:sp>
        <p:sp>
          <p:nvSpPr>
            <p:cNvPr id="19466" name="Oval 9"/>
            <p:cNvSpPr>
              <a:spLocks noChangeArrowheads="1"/>
            </p:cNvSpPr>
            <p:nvPr/>
          </p:nvSpPr>
          <p:spPr bwMode="auto">
            <a:xfrm>
              <a:off x="8406" y="1389"/>
              <a:ext cx="1799" cy="1978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0" lang="ru-RU" altLang="ru-RU">
                <a:latin typeface="Constantia" panose="02030602050306030303" pitchFamily="18" charset="0"/>
              </a:endParaRPr>
            </a:p>
          </p:txBody>
        </p:sp>
        <p:sp>
          <p:nvSpPr>
            <p:cNvPr id="19467" name="Text Box 10"/>
            <p:cNvSpPr txBox="1">
              <a:spLocks noChangeArrowheads="1"/>
            </p:cNvSpPr>
            <p:nvPr/>
          </p:nvSpPr>
          <p:spPr bwMode="auto">
            <a:xfrm>
              <a:off x="6940" y="1917"/>
              <a:ext cx="1584" cy="1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kumimoji="0" lang="ru-RU" altLang="ru-RU" b="1" i="1">
                  <a:latin typeface="Calibri" panose="020F0502020204030204" pitchFamily="34" charset="0"/>
                </a:rPr>
                <a:t>«Содружество школы и семьи в воспитании детей»</a:t>
              </a:r>
              <a:endParaRPr kumimoji="0" lang="ru-RU" altLang="ru-RU">
                <a:latin typeface="Arial" panose="020B0604020202020204" pitchFamily="34" charset="0"/>
              </a:endParaRPr>
            </a:p>
          </p:txBody>
        </p:sp>
        <p:sp>
          <p:nvSpPr>
            <p:cNvPr id="19468" name="Text Box 11"/>
            <p:cNvSpPr txBox="1">
              <a:spLocks noChangeArrowheads="1"/>
            </p:cNvSpPr>
            <p:nvPr/>
          </p:nvSpPr>
          <p:spPr bwMode="auto">
            <a:xfrm>
              <a:off x="8524" y="1920"/>
              <a:ext cx="1727" cy="1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kumimoji="0" lang="ru-RU" altLang="ru-RU" sz="2000" b="1" i="1">
                  <a:latin typeface="Calibri" panose="020F0502020204030204" pitchFamily="34" charset="0"/>
                </a:rPr>
                <a:t>«Путь к успеху»</a:t>
              </a:r>
              <a:endParaRPr kumimoji="0" lang="ru-RU" altLang="ru-RU" sz="4400">
                <a:latin typeface="Arial" panose="020B0604020202020204" pitchFamily="34" charset="0"/>
              </a:endParaRPr>
            </a:p>
          </p:txBody>
        </p:sp>
        <p:sp>
          <p:nvSpPr>
            <p:cNvPr id="19469" name="Text Box 12"/>
            <p:cNvSpPr txBox="1">
              <a:spLocks noChangeArrowheads="1"/>
            </p:cNvSpPr>
            <p:nvPr/>
          </p:nvSpPr>
          <p:spPr bwMode="auto">
            <a:xfrm>
              <a:off x="8524" y="4845"/>
              <a:ext cx="1799" cy="1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ru-RU" altLang="ru-RU" sz="1400" b="1">
                  <a:latin typeface="Arial" panose="020B0604020202020204" pitchFamily="34" charset="0"/>
                </a:rPr>
                <a:t>«Патриотическое воспитание обучающихся»</a:t>
              </a:r>
            </a:p>
          </p:txBody>
        </p:sp>
        <p:sp>
          <p:nvSpPr>
            <p:cNvPr id="19470" name="Text Box 13"/>
            <p:cNvSpPr txBox="1">
              <a:spLocks noChangeArrowheads="1"/>
            </p:cNvSpPr>
            <p:nvPr/>
          </p:nvSpPr>
          <p:spPr bwMode="auto">
            <a:xfrm>
              <a:off x="7660" y="3542"/>
              <a:ext cx="152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kumimoji="0" lang="ru-RU" altLang="ru-RU" sz="1400" b="1" i="1" dirty="0">
                  <a:latin typeface="Arial" panose="020B0604020202020204" pitchFamily="34" charset="0"/>
                </a:rPr>
                <a:t>«Сохранение и развитие здоровья школьников»</a:t>
              </a:r>
              <a:endParaRPr kumimoji="0" lang="ru-RU" altLang="ru-RU" sz="1400" dirty="0">
                <a:latin typeface="Arial" panose="020B0604020202020204" pitchFamily="34" charset="0"/>
              </a:endParaRPr>
            </a:p>
            <a:p>
              <a:pPr algn="ctr" eaLnBrk="1" hangingPunct="1">
                <a:spcAft>
                  <a:spcPts val="1000"/>
                </a:spcAft>
              </a:pPr>
              <a:endParaRPr kumimoji="0" lang="ru-RU" altLang="ru-RU" sz="1400" b="1" i="1" dirty="0">
                <a:latin typeface="Calibri" panose="020F0502020204030204" pitchFamily="34" charset="0"/>
              </a:endParaRPr>
            </a:p>
            <a:p>
              <a:pPr eaLnBrk="1" hangingPunct="1"/>
              <a:endParaRPr kumimoji="0" lang="ru-RU" altLang="ru-RU" dirty="0">
                <a:latin typeface="Arial" panose="020B0604020202020204" pitchFamily="34" charset="0"/>
              </a:endParaRPr>
            </a:p>
          </p:txBody>
        </p:sp>
        <p:sp>
          <p:nvSpPr>
            <p:cNvPr id="19471" name="Text Box 14"/>
            <p:cNvSpPr txBox="1">
              <a:spLocks noChangeArrowheads="1"/>
            </p:cNvSpPr>
            <p:nvPr/>
          </p:nvSpPr>
          <p:spPr bwMode="auto">
            <a:xfrm>
              <a:off x="9027" y="3363"/>
              <a:ext cx="1944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kumimoji="0" lang="ru-RU" altLang="ru-RU" sz="1600" b="1" i="1">
                  <a:latin typeface="Calibri" panose="020F0502020204030204" pitchFamily="34" charset="0"/>
                </a:rPr>
                <a:t>«Вокруг тебя - мир»</a:t>
              </a:r>
            </a:p>
            <a:p>
              <a:pPr eaLnBrk="1" hangingPunct="1"/>
              <a:endParaRPr kumimoji="0" lang="ru-RU" altLang="ru-RU" sz="1600">
                <a:latin typeface="Arial" panose="020B0604020202020204" pitchFamily="34" charset="0"/>
              </a:endParaRPr>
            </a:p>
          </p:txBody>
        </p:sp>
        <p:sp>
          <p:nvSpPr>
            <p:cNvPr id="19472" name="Text Box 15"/>
            <p:cNvSpPr txBox="1">
              <a:spLocks noChangeArrowheads="1"/>
            </p:cNvSpPr>
            <p:nvPr/>
          </p:nvSpPr>
          <p:spPr bwMode="auto">
            <a:xfrm>
              <a:off x="6005" y="3183"/>
              <a:ext cx="1680" cy="1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kumimoji="0" lang="ru-RU" altLang="ru-RU">
                  <a:latin typeface="Arial" panose="020B0604020202020204" pitchFamily="34" charset="0"/>
                </a:rPr>
                <a:t>«Вверх по лестнице жизни»</a:t>
              </a:r>
            </a:p>
          </p:txBody>
        </p:sp>
        <p:sp>
          <p:nvSpPr>
            <p:cNvPr id="19473" name="Text Box 16"/>
            <p:cNvSpPr txBox="1">
              <a:spLocks noChangeArrowheads="1"/>
            </p:cNvSpPr>
            <p:nvPr/>
          </p:nvSpPr>
          <p:spPr bwMode="auto">
            <a:xfrm>
              <a:off x="6508" y="4845"/>
              <a:ext cx="1944" cy="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endParaRPr kumimoji="0" lang="ru-RU" altLang="ru-RU" sz="2000">
                <a:latin typeface="Arial" panose="020B0604020202020204" pitchFamily="34" charset="0"/>
              </a:endParaRPr>
            </a:p>
          </p:txBody>
        </p:sp>
        <p:grpSp>
          <p:nvGrpSpPr>
            <p:cNvPr id="19474" name="Group 17"/>
            <p:cNvGrpSpPr>
              <a:grpSpLocks/>
            </p:cNvGrpSpPr>
            <p:nvPr/>
          </p:nvGrpSpPr>
          <p:grpSpPr bwMode="auto">
            <a:xfrm>
              <a:off x="6940" y="4802"/>
              <a:ext cx="3095" cy="2959"/>
              <a:chOff x="7935" y="5581"/>
              <a:chExt cx="3095" cy="2959"/>
            </a:xfrm>
          </p:grpSpPr>
          <p:sp>
            <p:nvSpPr>
              <p:cNvPr id="19475" name="Line 18"/>
              <p:cNvSpPr>
                <a:spLocks noChangeShapeType="1"/>
              </p:cNvSpPr>
              <p:nvPr/>
            </p:nvSpPr>
            <p:spPr bwMode="auto">
              <a:xfrm>
                <a:off x="8735" y="7094"/>
                <a:ext cx="601" cy="126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6" name="Line 19"/>
              <p:cNvSpPr>
                <a:spLocks noChangeShapeType="1"/>
              </p:cNvSpPr>
              <p:nvPr/>
            </p:nvSpPr>
            <p:spPr bwMode="auto">
              <a:xfrm>
                <a:off x="9365" y="5581"/>
                <a:ext cx="0" cy="27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7" name="Line 20"/>
              <p:cNvSpPr>
                <a:spLocks noChangeShapeType="1"/>
              </p:cNvSpPr>
              <p:nvPr/>
            </p:nvSpPr>
            <p:spPr bwMode="auto">
              <a:xfrm flipH="1">
                <a:off x="9335" y="7094"/>
                <a:ext cx="720" cy="12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78" name="AutoShape 21"/>
              <p:cNvSpPr>
                <a:spLocks noChangeArrowheads="1"/>
              </p:cNvSpPr>
              <p:nvPr/>
            </p:nvSpPr>
            <p:spPr bwMode="auto">
              <a:xfrm>
                <a:off x="8015" y="7646"/>
                <a:ext cx="2640" cy="894"/>
              </a:xfrm>
              <a:prstGeom prst="ribbon">
                <a:avLst>
                  <a:gd name="adj1" fmla="val 12500"/>
                  <a:gd name="adj2" fmla="val 50000"/>
                </a:avLst>
              </a:prstGeom>
              <a:solidFill>
                <a:srgbClr val="FF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kumimoji="0" lang="ru-RU" altLang="ru-RU">
                  <a:latin typeface="Constantia" panose="02030602050306030303" pitchFamily="18" charset="0"/>
                </a:endParaRPr>
              </a:p>
            </p:txBody>
          </p:sp>
          <p:sp>
            <p:nvSpPr>
              <p:cNvPr id="19479" name="Text Box 22"/>
              <p:cNvSpPr txBox="1">
                <a:spLocks noChangeArrowheads="1"/>
              </p:cNvSpPr>
              <p:nvPr/>
            </p:nvSpPr>
            <p:spPr bwMode="auto">
              <a:xfrm>
                <a:off x="7935" y="7629"/>
                <a:ext cx="3095" cy="9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endParaRPr kumimoji="0" lang="ru-RU" altLang="ru-RU" sz="200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9459" name="Rectangle 23"/>
          <p:cNvSpPr>
            <a:spLocks noGrp="1" noChangeArrowheads="1"/>
          </p:cNvSpPr>
          <p:nvPr>
            <p:ph type="title"/>
          </p:nvPr>
        </p:nvSpPr>
        <p:spPr>
          <a:xfrm>
            <a:off x="1733578" y="176113"/>
            <a:ext cx="8080375" cy="725488"/>
          </a:xfrm>
        </p:spPr>
        <p:txBody>
          <a:bodyPr/>
          <a:lstStyle/>
          <a:p>
            <a:pPr eaLnBrk="1" hangingPunct="1"/>
            <a:r>
              <a:rPr lang="ru-RU" altLang="ru-RU" sz="2800" b="1">
                <a:solidFill>
                  <a:srgbClr val="FF3300"/>
                </a:solidFill>
                <a:latin typeface="Times New Roman" panose="02020603050405020304" pitchFamily="18" charset="0"/>
              </a:rPr>
              <a:t>В школе реализуются программы:</a:t>
            </a:r>
          </a:p>
        </p:txBody>
      </p:sp>
    </p:spTree>
    <p:extLst>
      <p:ext uri="{BB962C8B-B14F-4D97-AF65-F5344CB8AC3E}">
        <p14:creationId xmlns:p14="http://schemas.microsoft.com/office/powerpoint/2010/main" val="302932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6626" y="188914"/>
            <a:ext cx="8080375" cy="573087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FF3300"/>
                </a:solidFill>
              </a:rPr>
              <a:t>«Школа Здоровья»</a:t>
            </a:r>
          </a:p>
        </p:txBody>
      </p:sp>
      <p:pic>
        <p:nvPicPr>
          <p:cNvPr id="2048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690563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3851275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12" descr="C:\Users\fahrt\Desktop\Фото с телефона\IMG-20170427-WA00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90564"/>
            <a:ext cx="40005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214" y="3733801"/>
            <a:ext cx="3965575" cy="297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746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981200" y="338138"/>
            <a:ext cx="8229600" cy="804862"/>
          </a:xfrm>
        </p:spPr>
        <p:txBody>
          <a:bodyPr/>
          <a:lstStyle/>
          <a:p>
            <a:pPr algn="ctr" eaLnBrk="1" hangingPunct="1"/>
            <a:r>
              <a:rPr lang="ru-RU" altLang="ru-RU" dirty="0" smtClean="0"/>
              <a:t>  ФСК ГТО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4"/>
          <a:stretch>
            <a:fillRect/>
          </a:stretch>
        </p:blipFill>
        <p:spPr bwMode="auto">
          <a:xfrm>
            <a:off x="6299201" y="1016000"/>
            <a:ext cx="3832225" cy="314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613" y="1016000"/>
            <a:ext cx="4000500" cy="314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75" y="4308476"/>
            <a:ext cx="3352800" cy="260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1" y="4295776"/>
            <a:ext cx="2409825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725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152400"/>
            <a:ext cx="822325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b="1">
                <a:solidFill>
                  <a:srgbClr val="FF3300"/>
                </a:solidFill>
                <a:latin typeface="Times New Roman" panose="02020603050405020304" pitchFamily="18" charset="0"/>
              </a:rPr>
              <a:t>«Разговор о правильном питании»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620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85800"/>
            <a:ext cx="320040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7" descr="IMG-20191219-WA00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27660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3528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671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IMG-20190402-WA00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28600"/>
            <a:ext cx="40386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5" descr="IMG-20190405-WA006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352800"/>
            <a:ext cx="411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6" descr="IMG-20190402-WA003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0480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7" descr="IMG-20190402-WA00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352800"/>
            <a:ext cx="411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724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533401"/>
            <a:ext cx="8528050" cy="7604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200" b="1">
                <a:solidFill>
                  <a:srgbClr val="FF3300"/>
                </a:solidFill>
              </a:rPr>
              <a:t>Обучение по методике раскрепощённого  развития  профессора  В. Ф. Базарного</a:t>
            </a:r>
          </a:p>
        </p:txBody>
      </p:sp>
      <p:pic>
        <p:nvPicPr>
          <p:cNvPr id="24578" name="Picture 4" descr="IMG_833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1128" y="1524000"/>
            <a:ext cx="4668672" cy="5283200"/>
          </a:xfrm>
          <a:noFill/>
        </p:spPr>
      </p:pic>
      <p:pic>
        <p:nvPicPr>
          <p:cNvPr id="24580" name="Picture 5" descr="IMG_83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1524000"/>
            <a:ext cx="4716438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8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1337472" y="540368"/>
            <a:ext cx="9601196" cy="1303867"/>
          </a:xfrm>
        </p:spPr>
        <p:txBody>
          <a:bodyPr/>
          <a:lstStyle/>
          <a:p>
            <a:pPr eaLnBrk="1" hangingPunct="1"/>
            <a:r>
              <a:rPr lang="en-US" altLang="ru-RU" b="1" dirty="0" smtClean="0">
                <a:solidFill>
                  <a:srgbClr val="FF0000"/>
                </a:solidFill>
              </a:rPr>
              <a:t>SMS-</a:t>
            </a:r>
            <a:r>
              <a:rPr lang="ru-RU" altLang="ru-RU" b="1" dirty="0" smtClean="0">
                <a:solidFill>
                  <a:srgbClr val="FF0000"/>
                </a:solidFill>
              </a:rPr>
              <a:t>Дети «ПОЗИТИВ»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727" y="1901340"/>
            <a:ext cx="3048000" cy="298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Рисунок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103762"/>
            <a:ext cx="1651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514" y="2209801"/>
            <a:ext cx="3000375" cy="168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2057401"/>
            <a:ext cx="2592388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90"/>
          <a:stretch>
            <a:fillRect/>
          </a:stretch>
        </p:blipFill>
        <p:spPr bwMode="auto">
          <a:xfrm>
            <a:off x="1616076" y="4803775"/>
            <a:ext cx="257492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8" name="Рисунок 10" descr="C:\Users\fahrt\Desktop\СМС  ДЕТИ\Акция Подари чудо\20201224_12401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1" y="4386263"/>
            <a:ext cx="3300413" cy="22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5" descr="C:\Users\Расима\Desktop\СМС  ДЕТИ\20170922_09473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9"/>
          <a:stretch>
            <a:fillRect/>
          </a:stretch>
        </p:blipFill>
        <p:spPr bwMode="auto">
          <a:xfrm>
            <a:off x="7761288" y="4227513"/>
            <a:ext cx="2755900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31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264" y="904876"/>
            <a:ext cx="4079875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990600"/>
            <a:ext cx="3830638" cy="215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1" y="3352800"/>
            <a:ext cx="4316413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0761" y="271463"/>
            <a:ext cx="11741239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Посвящение в Российское движение школьников</a:t>
            </a:r>
          </a:p>
        </p:txBody>
      </p:sp>
      <p:pic>
        <p:nvPicPr>
          <p:cNvPr id="26630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3200400"/>
            <a:ext cx="41656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085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76" y="849313"/>
            <a:ext cx="3725863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38" y="911226"/>
            <a:ext cx="4233862" cy="286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7592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3" name="Прямоугольник 4"/>
          <p:cNvSpPr>
            <a:spLocks noChangeArrowheads="1"/>
          </p:cNvSpPr>
          <p:nvPr/>
        </p:nvSpPr>
        <p:spPr bwMode="auto">
          <a:xfrm>
            <a:off x="450761" y="76201"/>
            <a:ext cx="102172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ru-RU" altLang="ru-RU" sz="2400" b="1" dirty="0">
                <a:solidFill>
                  <a:srgbClr val="FF3300"/>
                </a:solidFill>
                <a:cs typeface="Times New Roman" panose="02020603050405020304" pitchFamily="18" charset="0"/>
              </a:rPr>
              <a:t> </a:t>
            </a:r>
            <a:r>
              <a:rPr kumimoji="0" lang="ru-RU" altLang="ru-RU" sz="3200" b="1" dirty="0">
                <a:solidFill>
                  <a:srgbClr val="FF3300"/>
                </a:solidFill>
                <a:cs typeface="Times New Roman" panose="02020603050405020304" pitchFamily="18" charset="0"/>
              </a:rPr>
              <a:t>Профилактика детского – дорожного травматизма</a:t>
            </a:r>
          </a:p>
        </p:txBody>
      </p:sp>
      <p:pic>
        <p:nvPicPr>
          <p:cNvPr id="27654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6" y="3759201"/>
            <a:ext cx="3865563" cy="289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6148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1997" y="3571741"/>
            <a:ext cx="4519612" cy="2955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4" descr="IMG_20191212_1214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967" y="31750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54" y="3571741"/>
            <a:ext cx="45720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91" y="317500"/>
            <a:ext cx="4673600" cy="305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771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1" y="533401"/>
            <a:ext cx="7934325" cy="1065213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b="1" smtClean="0">
                <a:solidFill>
                  <a:srgbClr val="FF3300"/>
                </a:solidFill>
              </a:rPr>
              <a:t>Дополнительное образование</a:t>
            </a:r>
            <a:r>
              <a:rPr lang="ru-RU" altLang="ru-RU" b="1" smtClean="0"/>
              <a:t> </a:t>
            </a:r>
          </a:p>
        </p:txBody>
      </p:sp>
      <p:graphicFrame>
        <p:nvGraphicFramePr>
          <p:cNvPr id="159037" name="Group 317"/>
          <p:cNvGraphicFramePr>
            <a:graphicFrameLocks noGrp="1"/>
          </p:cNvGraphicFramePr>
          <p:nvPr>
            <p:ph type="tbl" idx="1"/>
          </p:nvPr>
        </p:nvGraphicFramePr>
        <p:xfrm>
          <a:off x="1752600" y="2057401"/>
          <a:ext cx="8680450" cy="4217987"/>
        </p:xfrm>
        <a:graphic>
          <a:graphicData uri="http://schemas.openxmlformats.org/drawingml/2006/table">
            <a:tbl>
              <a:tblPr/>
              <a:tblGrid>
                <a:gridCol w="1095654"/>
                <a:gridCol w="4870118"/>
                <a:gridCol w="2714678"/>
              </a:tblGrid>
              <a:tr h="7473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объединения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362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«Волейбол»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Булатова С.Р.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86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«Баскетбол»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Булатова С.Р.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916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«СМС – дети»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Фахртдинова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Р.А.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86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«Семьеведение»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Фахртдинова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Р.А.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86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«Шахматы»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Салихов С.А.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«Основы лидерства»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Шарипова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З.Т.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362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Многонациональный Татарстан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Фаттахов Д.М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19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611" y="381001"/>
            <a:ext cx="9571239" cy="9128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 dirty="0">
                <a:solidFill>
                  <a:srgbClr val="FF3300"/>
                </a:solidFill>
              </a:rPr>
              <a:t>Объединения дополнительного образования,                                               работающие на платной основе</a:t>
            </a:r>
            <a:endParaRPr lang="ru-RU" altLang="ru-RU" sz="2800" b="1" dirty="0"/>
          </a:p>
        </p:txBody>
      </p:sp>
      <p:graphicFrame>
        <p:nvGraphicFramePr>
          <p:cNvPr id="161901" name="Group 10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692945762"/>
              </p:ext>
            </p:extLst>
          </p:nvPr>
        </p:nvGraphicFramePr>
        <p:xfrm>
          <a:off x="1070020" y="1409163"/>
          <a:ext cx="8680450" cy="5289907"/>
        </p:xfrm>
        <a:graphic>
          <a:graphicData uri="http://schemas.openxmlformats.org/drawingml/2006/table">
            <a:tbl>
              <a:tblPr/>
              <a:tblGrid>
                <a:gridCol w="4088642"/>
                <a:gridCol w="2797791"/>
                <a:gridCol w="1794017"/>
              </a:tblGrid>
              <a:tr h="1005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Наименование объединения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Педагог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Стоимость кружка в месяц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8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«Школьный калейдоскоп» (творческая мастерская) 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Азацкая Зария Фримовна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530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«Предшкольная пора» 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Усманова Гузель Гумеровна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«Занимательная грамматика» 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Гибадуллина Лилия Расимовна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350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«Занимательная грамматика»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Мухаметова Айназ Шамиловна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«Занимательная грамматика» 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Курбиева Гельфия Шамиловна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350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«Юный математик» 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Гибадуллина Лилия Расимовна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350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139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76400" y="266700"/>
            <a:ext cx="8458200" cy="685800"/>
          </a:xfrm>
        </p:spPr>
        <p:txBody>
          <a:bodyPr/>
          <a:lstStyle/>
          <a:p>
            <a:pPr eaLnBrk="1" hangingPunct="1"/>
            <a:r>
              <a:rPr lang="ru-RU" altLang="ru-RU" sz="3600" b="1" dirty="0">
                <a:solidFill>
                  <a:srgbClr val="FF3300"/>
                </a:solidFill>
              </a:rPr>
              <a:t>Соревнования по баскетболу </a:t>
            </a:r>
          </a:p>
        </p:txBody>
      </p:sp>
      <p:pic>
        <p:nvPicPr>
          <p:cNvPr id="31747" name="Picture 4" descr="IMG-20191210-WA00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83" y="952500"/>
            <a:ext cx="4191000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5" descr="IMG-20191210-WA000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812" y="3672615"/>
            <a:ext cx="4381500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437" y="1123950"/>
            <a:ext cx="3581400" cy="232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50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326" y="3891690"/>
            <a:ext cx="4191000" cy="270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287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 descr="IMG-20161209-WA00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129" y="3782108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228600"/>
            <a:ext cx="70866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200" b="1">
                <a:solidFill>
                  <a:srgbClr val="FF3300"/>
                </a:solidFill>
              </a:rPr>
              <a:t>Соревнования по - футболу</a:t>
            </a:r>
          </a:p>
        </p:txBody>
      </p:sp>
      <p:pic>
        <p:nvPicPr>
          <p:cNvPr id="32774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3226" y="3838465"/>
            <a:ext cx="4419600" cy="2859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0" y="762000"/>
            <a:ext cx="35052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3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826" y="798514"/>
            <a:ext cx="4119563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510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IMG-20200121-WA00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477" y="3863149"/>
            <a:ext cx="4125913" cy="309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5" descr="IMG-20200121-WA00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484" y="813198"/>
            <a:ext cx="3881438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57" y="678657"/>
            <a:ext cx="3416300" cy="303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71829" y="114335"/>
            <a:ext cx="860425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dirty="0">
                <a:solidFill>
                  <a:srgbClr val="FF3300"/>
                </a:solidFill>
              </a:rPr>
              <a:t>Греко-римская борьба «</a:t>
            </a:r>
            <a:r>
              <a:rPr lang="ru-RU" altLang="ru-RU" sz="4000" b="1" dirty="0" err="1">
                <a:solidFill>
                  <a:srgbClr val="FF3300"/>
                </a:solidFill>
              </a:rPr>
              <a:t>Корэш</a:t>
            </a:r>
            <a:r>
              <a:rPr lang="ru-RU" altLang="ru-RU" sz="4000" b="1" dirty="0">
                <a:solidFill>
                  <a:srgbClr val="FF3300"/>
                </a:solidFill>
              </a:rPr>
              <a:t>»</a:t>
            </a:r>
          </a:p>
        </p:txBody>
      </p:sp>
      <p:pic>
        <p:nvPicPr>
          <p:cNvPr id="33798" name="Picture 7" descr="IMG-20200121-WA00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971" y="3813936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84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11876" y="140493"/>
            <a:ext cx="88392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200" b="1" dirty="0">
                <a:solidFill>
                  <a:srgbClr val="FF3300"/>
                </a:solidFill>
              </a:rPr>
              <a:t>Участие в соревнованиях по лыжным гонкам</a:t>
            </a:r>
            <a:r>
              <a:rPr lang="ru-RU" altLang="ru-RU" sz="3200" b="1" dirty="0"/>
              <a:t> </a:t>
            </a:r>
          </a:p>
        </p:txBody>
      </p:sp>
      <p:pic>
        <p:nvPicPr>
          <p:cNvPr id="34819" name="Picture 4" descr="IMG-20190209-WA0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445" y="712850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5" descr="IMG-20190209-WA00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400" y="3695366"/>
            <a:ext cx="405130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7" descr="IMG-20200125-WA003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25" y="3819525"/>
            <a:ext cx="405130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31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1050" y="247651"/>
            <a:ext cx="852805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Встречи и посещение ветеранов на дому</a:t>
            </a:r>
          </a:p>
        </p:txBody>
      </p:sp>
      <p:pic>
        <p:nvPicPr>
          <p:cNvPr id="3584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286" y="962026"/>
            <a:ext cx="3124200" cy="297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379" y="4197351"/>
            <a:ext cx="4462463" cy="250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98" y="40005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6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83" y="1087439"/>
            <a:ext cx="4178300" cy="272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17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209" y="4283075"/>
            <a:ext cx="381158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54"/>
          <a:stretch>
            <a:fillRect/>
          </a:stretch>
        </p:blipFill>
        <p:spPr bwMode="auto">
          <a:xfrm>
            <a:off x="304800" y="136302"/>
            <a:ext cx="45720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9" r="2873"/>
          <a:stretch>
            <a:fillRect/>
          </a:stretch>
        </p:blipFill>
        <p:spPr bwMode="auto">
          <a:xfrm>
            <a:off x="5584065" y="361570"/>
            <a:ext cx="3551238" cy="331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5" y="4122738"/>
            <a:ext cx="2628900" cy="260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76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797416" y="89688"/>
            <a:ext cx="8534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«Семья и школа»</a:t>
            </a:r>
          </a:p>
        </p:txBody>
      </p:sp>
      <p:pic>
        <p:nvPicPr>
          <p:cNvPr id="37891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2" y="880269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2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816" y="3925105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3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927" y="880269"/>
            <a:ext cx="38862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4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422" y="4160055"/>
            <a:ext cx="3581400" cy="238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4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2"/>
          <p:cNvSpPr>
            <a:spLocks noGrp="1"/>
          </p:cNvSpPr>
          <p:nvPr>
            <p:ph type="title" idx="4294967295"/>
          </p:nvPr>
        </p:nvSpPr>
        <p:spPr>
          <a:xfrm>
            <a:off x="-1" y="304800"/>
            <a:ext cx="10187190" cy="1143000"/>
          </a:xfrm>
          <a:solidFill>
            <a:schemeClr val="folHlink"/>
          </a:solidFill>
        </p:spPr>
        <p:txBody>
          <a:bodyPr/>
          <a:lstStyle/>
          <a:p>
            <a:pPr algn="ctr" eaLnBrk="1" hangingPunct="1"/>
            <a:r>
              <a:rPr lang="ru-RU" altLang="ru-RU" sz="1800" b="1" dirty="0">
                <a:solidFill>
                  <a:srgbClr val="0000FF"/>
                </a:solidFill>
              </a:rPr>
              <a:t> </a:t>
            </a:r>
            <a:r>
              <a:rPr lang="ru-RU" altLang="ru-RU" sz="2400" b="1" i="1" dirty="0">
                <a:solidFill>
                  <a:srgbClr val="FF3300"/>
                </a:solidFill>
              </a:rPr>
              <a:t>Участие родителей в управлении   учебно-воспитательным процессом</a:t>
            </a:r>
            <a:r>
              <a:rPr lang="ru-RU" altLang="ru-RU" sz="1800" b="1" i="1" dirty="0">
                <a:solidFill>
                  <a:srgbClr val="FF3300"/>
                </a:solidFill>
              </a:rPr>
              <a:t>.</a:t>
            </a:r>
          </a:p>
        </p:txBody>
      </p:sp>
      <p:sp>
        <p:nvSpPr>
          <p:cNvPr id="175107" name="Rectangle 3"/>
          <p:cNvSpPr>
            <a:spLocks noGrp="1"/>
          </p:cNvSpPr>
          <p:nvPr>
            <p:ph type="body" idx="4294967295"/>
          </p:nvPr>
        </p:nvSpPr>
        <p:spPr>
          <a:xfrm>
            <a:off x="1071093" y="3127419"/>
            <a:ext cx="8686800" cy="3505200"/>
          </a:xfrm>
          <a:solidFill>
            <a:schemeClr val="bg1"/>
          </a:solidFill>
        </p:spPr>
        <p:txBody>
          <a:bodyPr rtlCol="0">
            <a:normAutofit fontScale="92500" lnSpcReduction="20000"/>
          </a:bodyPr>
          <a:lstStyle/>
          <a:p>
            <a:pPr marL="274320" indent="-274320" algn="ctr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1600" b="1" dirty="0">
                <a:solidFill>
                  <a:srgbClr val="FF3300"/>
                </a:solidFill>
              </a:rPr>
              <a:t>                  Функции  родительских комитетов</a:t>
            </a:r>
          </a:p>
          <a:p>
            <a:pPr marL="274320" indent="-274320">
              <a:lnSpc>
                <a:spcPct val="80000"/>
              </a:lnSpc>
              <a:spcAft>
                <a:spcPts val="0"/>
              </a:spcAft>
              <a:buClr>
                <a:srgbClr val="FF3300"/>
              </a:buClr>
              <a:defRPr/>
            </a:pPr>
            <a:r>
              <a:rPr lang="ru-RU" sz="1600" b="1" dirty="0">
                <a:solidFill>
                  <a:srgbClr val="FF0000"/>
                </a:solidFill>
              </a:rPr>
              <a:t>Учебно-воспитательная</a:t>
            </a:r>
            <a:r>
              <a:rPr lang="ru-RU" sz="1600" b="1" dirty="0">
                <a:solidFill>
                  <a:srgbClr val="FFFF00"/>
                </a:solidFill>
              </a:rPr>
              <a:t> </a:t>
            </a:r>
            <a:r>
              <a:rPr lang="ru-RU" sz="1600" b="1" dirty="0"/>
              <a:t>  (оказание помощи  в учебе и внеклассной работе с целью обеспечения единства воспитательного воздействия на детей, повышения его результативности);</a:t>
            </a:r>
          </a:p>
          <a:p>
            <a:pPr marL="274320" indent="-274320">
              <a:lnSpc>
                <a:spcPct val="80000"/>
              </a:lnSpc>
              <a:spcAft>
                <a:spcPts val="0"/>
              </a:spcAft>
              <a:buClr>
                <a:srgbClr val="FF3300"/>
              </a:buClr>
              <a:defRPr/>
            </a:pPr>
            <a:r>
              <a:rPr lang="ru-RU" sz="1600" b="1" dirty="0">
                <a:solidFill>
                  <a:srgbClr val="FF0000"/>
                </a:solidFill>
              </a:rPr>
              <a:t>Культурно-массовая</a:t>
            </a:r>
            <a:r>
              <a:rPr lang="ru-RU" sz="1600" b="1" dirty="0">
                <a:solidFill>
                  <a:srgbClr val="FFFF00"/>
                </a:solidFill>
              </a:rPr>
              <a:t> </a:t>
            </a:r>
            <a:r>
              <a:rPr lang="ru-RU" sz="1600" b="1" dirty="0"/>
              <a:t>(организация мероприятий, поездок , посещение театров, музеев, выставок и т.д. с целью  воспитания у школьников сознательной дисциплины, культуры поведения, основных нравственных принципов);</a:t>
            </a:r>
          </a:p>
          <a:p>
            <a:pPr marL="274320" indent="-274320">
              <a:lnSpc>
                <a:spcPct val="80000"/>
              </a:lnSpc>
              <a:spcAft>
                <a:spcPts val="0"/>
              </a:spcAft>
              <a:buClr>
                <a:srgbClr val="FF3300"/>
              </a:buClr>
              <a:defRPr/>
            </a:pPr>
            <a:r>
              <a:rPr lang="ru-RU" sz="1600" b="1" dirty="0">
                <a:solidFill>
                  <a:srgbClr val="FF0000"/>
                </a:solidFill>
              </a:rPr>
              <a:t>Спортивно-туристическая</a:t>
            </a:r>
            <a:r>
              <a:rPr lang="ru-RU" sz="1600" b="1" dirty="0"/>
              <a:t>;</a:t>
            </a:r>
          </a:p>
          <a:p>
            <a:pPr marL="274320" indent="-274320">
              <a:lnSpc>
                <a:spcPct val="80000"/>
              </a:lnSpc>
              <a:spcAft>
                <a:spcPts val="0"/>
              </a:spcAft>
              <a:buClr>
                <a:srgbClr val="FF3300"/>
              </a:buClr>
              <a:defRPr/>
            </a:pPr>
            <a:r>
              <a:rPr lang="ru-RU" sz="1600" b="1" dirty="0" err="1">
                <a:solidFill>
                  <a:srgbClr val="FF0000"/>
                </a:solidFill>
              </a:rPr>
              <a:t>Профориентационная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/>
              <a:t>(помощь в проведении бесед о профессиях, экскурсий на предприятия);</a:t>
            </a:r>
          </a:p>
          <a:p>
            <a:pPr marL="274320" indent="-274320">
              <a:lnSpc>
                <a:spcPct val="80000"/>
              </a:lnSpc>
              <a:spcAft>
                <a:spcPts val="0"/>
              </a:spcAft>
              <a:buClr>
                <a:srgbClr val="FF3300"/>
              </a:buClr>
              <a:defRPr/>
            </a:pPr>
            <a:r>
              <a:rPr lang="ru-RU" sz="1600" b="1" dirty="0">
                <a:solidFill>
                  <a:srgbClr val="FF0000"/>
                </a:solidFill>
              </a:rPr>
              <a:t>Хозяйственно-бытовая;</a:t>
            </a:r>
          </a:p>
          <a:p>
            <a:pPr marL="274320" indent="-274320">
              <a:lnSpc>
                <a:spcPct val="80000"/>
              </a:lnSpc>
              <a:spcAft>
                <a:spcPts val="0"/>
              </a:spcAft>
              <a:buClr>
                <a:srgbClr val="FF3300"/>
              </a:buClr>
              <a:defRPr/>
            </a:pPr>
            <a:r>
              <a:rPr lang="ru-RU" sz="1600" b="1" dirty="0">
                <a:solidFill>
                  <a:srgbClr val="FF0000"/>
                </a:solidFill>
              </a:rPr>
              <a:t>Функция корректировки семейного воспитания </a:t>
            </a:r>
            <a:r>
              <a:rPr lang="ru-RU" sz="1600" b="1" dirty="0"/>
              <a:t>(если есть необходимость работы с неблагополучными семьями).</a:t>
            </a:r>
          </a:p>
          <a:p>
            <a:pPr marL="274320" indent="-274320">
              <a:lnSpc>
                <a:spcPct val="80000"/>
              </a:lnSpc>
              <a:spcAft>
                <a:spcPts val="0"/>
              </a:spcAft>
              <a:buClr>
                <a:srgbClr val="FF3300"/>
              </a:buClr>
              <a:defRPr/>
            </a:pPr>
            <a:r>
              <a:rPr lang="ru-RU" sz="1600" b="1" dirty="0">
                <a:solidFill>
                  <a:srgbClr val="FF0000"/>
                </a:solidFill>
              </a:rPr>
              <a:t>Организационная</a:t>
            </a:r>
            <a:r>
              <a:rPr lang="ru-RU" sz="1600" b="1" dirty="0">
                <a:solidFill>
                  <a:srgbClr val="FF3300"/>
                </a:solidFill>
              </a:rPr>
              <a:t> </a:t>
            </a:r>
            <a:r>
              <a:rPr lang="ru-RU" sz="1600" b="1" dirty="0"/>
              <a:t>( привлекать всех родителей  к активному участию в жизни школы , а также в воспитательной работе в учреждениях дополнительного образования (ЦДТ,   станция  юных  туристов,  станция юных техников,  физкультурно-оздоровительный центр,   школа  искусств, бассейн «Дельфин»  и т.д.) 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61156141"/>
              </p:ext>
            </p:extLst>
          </p:nvPr>
        </p:nvGraphicFramePr>
        <p:xfrm>
          <a:off x="2343955" y="1447800"/>
          <a:ext cx="65532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034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4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8229600" cy="1252538"/>
          </a:xfrm>
        </p:spPr>
        <p:txBody>
          <a:bodyPr/>
          <a:lstStyle/>
          <a:p>
            <a:pPr eaLnBrk="1" hangingPunct="1"/>
            <a:r>
              <a:rPr lang="ru-RU" altLang="ru-RU" smtClean="0">
                <a:solidFill>
                  <a:srgbClr val="FF3300"/>
                </a:solidFill>
              </a:rPr>
              <a:t>Состояние учёта в ПДН</a:t>
            </a:r>
          </a:p>
        </p:txBody>
      </p:sp>
      <p:graphicFrame>
        <p:nvGraphicFramePr>
          <p:cNvPr id="35007" name="Group 19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169080"/>
              </p:ext>
            </p:extLst>
          </p:nvPr>
        </p:nvGraphicFramePr>
        <p:xfrm>
          <a:off x="873762" y="1788085"/>
          <a:ext cx="8686799" cy="4414916"/>
        </p:xfrm>
        <a:graphic>
          <a:graphicData uri="http://schemas.openxmlformats.org/drawingml/2006/table">
            <a:tbl>
              <a:tblPr/>
              <a:tblGrid>
                <a:gridCol w="4293590"/>
                <a:gridCol w="2198265"/>
                <a:gridCol w="2194944"/>
              </a:tblGrid>
              <a:tr h="10408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Содержание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2019/2020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2020/2021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7286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Всего нарушений, учет ПДН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10317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Из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них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семей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неблагополучных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8516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не полных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5585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благополучных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3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306512" y="417514"/>
          <a:ext cx="9361488" cy="644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862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47975" y="122237"/>
            <a:ext cx="8080375" cy="719138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b="1" dirty="0">
                <a:solidFill>
                  <a:srgbClr val="FF3300"/>
                </a:solidFill>
                <a:latin typeface="Times New Roman" pitchFamily="18" charset="0"/>
              </a:rPr>
              <a:t>Экологическое воспитание</a:t>
            </a:r>
          </a:p>
        </p:txBody>
      </p:sp>
      <p:pic>
        <p:nvPicPr>
          <p:cNvPr id="3993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2" y="4400550"/>
            <a:ext cx="425926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87" y="1255713"/>
            <a:ext cx="3228975" cy="287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1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145" y="909637"/>
            <a:ext cx="3424238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2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50" b="35387"/>
          <a:stretch>
            <a:fillRect/>
          </a:stretch>
        </p:blipFill>
        <p:spPr bwMode="auto">
          <a:xfrm>
            <a:off x="5523964" y="4295082"/>
            <a:ext cx="3138488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47603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31" y="78712"/>
            <a:ext cx="4649337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62" y="3402940"/>
            <a:ext cx="4134134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56" y="3429000"/>
            <a:ext cx="4038600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671" y="315251"/>
            <a:ext cx="4194412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539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141282" y="46037"/>
            <a:ext cx="7994650" cy="762000"/>
          </a:xfrm>
        </p:spPr>
        <p:txBody>
          <a:bodyPr/>
          <a:lstStyle/>
          <a:p>
            <a:pPr eaLnBrk="1" hangingPunct="1"/>
            <a:r>
              <a:rPr lang="ru-RU" altLang="ru-RU" dirty="0" smtClean="0">
                <a:solidFill>
                  <a:srgbClr val="FF3300"/>
                </a:solidFill>
                <a:latin typeface="Times New Roman" panose="02020603050405020304" pitchFamily="18" charset="0"/>
              </a:rPr>
              <a:t>«Неделя библиотеки»</a:t>
            </a:r>
          </a:p>
        </p:txBody>
      </p:sp>
      <p:pic>
        <p:nvPicPr>
          <p:cNvPr id="4198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925513"/>
            <a:ext cx="358140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819" y="3810000"/>
            <a:ext cx="41148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75" y="3489325"/>
            <a:ext cx="2984500" cy="340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0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088" y="767556"/>
            <a:ext cx="2433638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1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154" y="888206"/>
            <a:ext cx="2287588" cy="264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658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2124" y="152400"/>
            <a:ext cx="11779876" cy="8382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3600" b="1" dirty="0">
                <a:solidFill>
                  <a:srgbClr val="FF3300"/>
                </a:solidFill>
                <a:latin typeface="Times New Roman" pitchFamily="18" charset="0"/>
              </a:rPr>
              <a:t>Выставка «Осенние фантазии» учащихся начального звена</a:t>
            </a:r>
          </a:p>
        </p:txBody>
      </p:sp>
      <p:pic>
        <p:nvPicPr>
          <p:cNvPr id="43011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515" y="1600200"/>
            <a:ext cx="4114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221" y="4177987"/>
            <a:ext cx="480060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3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121" y="1600200"/>
            <a:ext cx="4114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4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35" y="4473262"/>
            <a:ext cx="3619500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561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99545" y="119061"/>
            <a:ext cx="852805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Благотворительная ярмарка</a:t>
            </a:r>
          </a:p>
        </p:txBody>
      </p:sp>
      <p:pic>
        <p:nvPicPr>
          <p:cNvPr id="4403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" t="10526" b="7895"/>
          <a:stretch>
            <a:fillRect/>
          </a:stretch>
        </p:blipFill>
        <p:spPr bwMode="auto">
          <a:xfrm>
            <a:off x="73025" y="762000"/>
            <a:ext cx="4457700" cy="3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50"/>
          <a:stretch>
            <a:fillRect/>
          </a:stretch>
        </p:blipFill>
        <p:spPr bwMode="auto">
          <a:xfrm>
            <a:off x="208298" y="3858295"/>
            <a:ext cx="4457700" cy="316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7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031" y="3814270"/>
            <a:ext cx="320040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8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368" y="845678"/>
            <a:ext cx="3548063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28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70076" y="80964"/>
            <a:ext cx="829945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b="1" dirty="0">
                <a:solidFill>
                  <a:srgbClr val="FF3300"/>
                </a:solidFill>
              </a:rPr>
              <a:t>«</a:t>
            </a:r>
            <a:r>
              <a:rPr lang="ru-RU" altLang="ru-RU" sz="3600" b="1" dirty="0" err="1">
                <a:solidFill>
                  <a:srgbClr val="FF3300"/>
                </a:solidFill>
              </a:rPr>
              <a:t>Профориентационная</a:t>
            </a:r>
            <a:r>
              <a:rPr lang="ru-RU" altLang="ru-RU" sz="3600" b="1" dirty="0">
                <a:solidFill>
                  <a:srgbClr val="FF3300"/>
                </a:solidFill>
              </a:rPr>
              <a:t> работа»</a:t>
            </a:r>
          </a:p>
        </p:txBody>
      </p:sp>
      <p:pic>
        <p:nvPicPr>
          <p:cNvPr id="4505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226" y="766137"/>
            <a:ext cx="3200400" cy="289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58" y="3900488"/>
            <a:ext cx="3221037" cy="295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187" y="3969544"/>
            <a:ext cx="4100513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55" y="981075"/>
            <a:ext cx="3802062" cy="261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680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Прямоугольник 3"/>
          <p:cNvSpPr>
            <a:spLocks noChangeArrowheads="1"/>
          </p:cNvSpPr>
          <p:nvPr/>
        </p:nvSpPr>
        <p:spPr bwMode="auto">
          <a:xfrm>
            <a:off x="1293253" y="324118"/>
            <a:ext cx="7924800" cy="637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400" b="1" dirty="0">
                <a:solidFill>
                  <a:schemeClr val="tx2"/>
                </a:solidFill>
              </a:rPr>
              <a:t>Каждое мгновение той работы, которая называется воспитанием, — это творение будущего и взгляд в будущее.</a:t>
            </a:r>
          </a:p>
          <a:p>
            <a:pPr eaLnBrk="1" hangingPunct="1"/>
            <a:r>
              <a:rPr lang="ru-RU" altLang="ru-RU" sz="4800" dirty="0">
                <a:solidFill>
                  <a:schemeClr val="tx2"/>
                </a:solidFill>
              </a:rPr>
              <a:t>               Сухомлинский В. А.</a:t>
            </a:r>
          </a:p>
          <a:p>
            <a:pPr eaLnBrk="1" hangingPunct="1"/>
            <a:endParaRPr lang="ru-RU" altLang="ru-RU" dirty="0"/>
          </a:p>
          <a:p>
            <a:pPr eaLnBrk="1" hangingPunct="1"/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7578843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232</TotalTime>
  <Words>1572</Words>
  <Application>Microsoft Office PowerPoint</Application>
  <PresentationFormat>Широкоэкранный</PresentationFormat>
  <Paragraphs>511</Paragraphs>
  <Slides>44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4" baseType="lpstr">
      <vt:lpstr>Arial</vt:lpstr>
      <vt:lpstr>Calibri</vt:lpstr>
      <vt:lpstr>Candara</vt:lpstr>
      <vt:lpstr>Constantia</vt:lpstr>
      <vt:lpstr>Symbol</vt:lpstr>
      <vt:lpstr>Times New Roman</vt:lpstr>
      <vt:lpstr>Trebuchet MS</vt:lpstr>
      <vt:lpstr>Wingdings</vt:lpstr>
      <vt:lpstr>Wingdings 3</vt:lpstr>
      <vt:lpstr>Грань</vt:lpstr>
      <vt:lpstr> </vt:lpstr>
      <vt:lpstr>Презентация PowerPoint</vt:lpstr>
      <vt:lpstr>Муниципальное бюджетное  общеобразовательное учреждение    «Средняя общеобразовательная школа №3 г.Азнакаево» РТ</vt:lpstr>
      <vt:lpstr>Презентация PowerPoint</vt:lpstr>
      <vt:lpstr>Презентация PowerPoint</vt:lpstr>
      <vt:lpstr>Презентация PowerPoint</vt:lpstr>
      <vt:lpstr>Комплектование классов по ступеням </vt:lpstr>
      <vt:lpstr>Презентация PowerPoint</vt:lpstr>
      <vt:lpstr>Презентация PowerPoint</vt:lpstr>
      <vt:lpstr>Показатели успеваемости и качества ЗУН учащихся   МОУ СОШ № 3 г.  Азнакаево РТ   </vt:lpstr>
      <vt:lpstr>Результаты ГИА</vt:lpstr>
      <vt:lpstr>Презентация PowerPoint</vt:lpstr>
      <vt:lpstr>Результаты участия школьников в олимпиадах и конкурсах.</vt:lpstr>
      <vt:lpstr>Презентация PowerPoint</vt:lpstr>
      <vt:lpstr>Приоритетные направления  воспитательной  работы  в   школе: </vt:lpstr>
      <vt:lpstr>В школе реализуются программы:</vt:lpstr>
      <vt:lpstr>«Школа Здоровья»</vt:lpstr>
      <vt:lpstr>  ФСК ГТО</vt:lpstr>
      <vt:lpstr>«Разговор о правильном питании»</vt:lpstr>
      <vt:lpstr>Презентация PowerPoint</vt:lpstr>
      <vt:lpstr>Обучение по методике раскрепощённого  развития  профессора  В. Ф. Базарного</vt:lpstr>
      <vt:lpstr>SMS-Дети «ПОЗИТИВ»</vt:lpstr>
      <vt:lpstr>Посвящение в Российское движение школьников</vt:lpstr>
      <vt:lpstr>Презентация PowerPoint</vt:lpstr>
      <vt:lpstr>Презентация PowerPoint</vt:lpstr>
      <vt:lpstr>Дополнительное образование </vt:lpstr>
      <vt:lpstr>Объединения дополнительного образования,                                               работающие на платной основе</vt:lpstr>
      <vt:lpstr>Соревнования по баскетболу </vt:lpstr>
      <vt:lpstr>Соревнования по - футболу</vt:lpstr>
      <vt:lpstr>Греко-римская борьба «Корэш»</vt:lpstr>
      <vt:lpstr>Участие в соревнованиях по лыжным гонкам </vt:lpstr>
      <vt:lpstr>Встречи и посещение ветеранов на дому</vt:lpstr>
      <vt:lpstr>Презентация PowerPoint</vt:lpstr>
      <vt:lpstr>Презентация PowerPoint</vt:lpstr>
      <vt:lpstr> Участие родителей в управлении   учебно-воспитательным процессом.</vt:lpstr>
      <vt:lpstr>Состояние учёта в ПДН</vt:lpstr>
      <vt:lpstr>Презентация PowerPoint</vt:lpstr>
      <vt:lpstr>Экологическое воспитание</vt:lpstr>
      <vt:lpstr>Презентация PowerPoint</vt:lpstr>
      <vt:lpstr>«Неделя библиотеки»</vt:lpstr>
      <vt:lpstr>Выставка «Осенние фантазии» учащихся начального звена</vt:lpstr>
      <vt:lpstr>Благотворительная ярмарка</vt:lpstr>
      <vt:lpstr>«Профориентационная работа»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Мое любимое животное</dc:title>
  <dc:creator>Завуч</dc:creator>
  <cp:lastModifiedBy>Директор</cp:lastModifiedBy>
  <cp:revision>28</cp:revision>
  <dcterms:created xsi:type="dcterms:W3CDTF">2019-10-14T16:47:44Z</dcterms:created>
  <dcterms:modified xsi:type="dcterms:W3CDTF">2021-01-22T09:18:11Z</dcterms:modified>
</cp:coreProperties>
</file>